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8288000" cy="10287000"/>
  <p:notesSz cx="6858000" cy="9144000"/>
  <p:embeddedFontLst>
    <p:embeddedFont>
      <p:font typeface="Rubik" panose="020B0604020202020204" charset="-79"/>
      <p:bold r:id="rId27"/>
      <p:boldItalic r:id="rId28"/>
    </p:embeddedFont>
    <p:embeddedFont>
      <p:font typeface="Rubik Black" panose="020B0604020202020204" charset="-79"/>
      <p:bold r:id="rId29"/>
      <p:boldItalic r:id="rId30"/>
    </p:embeddedFont>
    <p:embeddedFont>
      <p:font typeface="Rubik Medium" panose="020B0604020202020204" charset="-79"/>
      <p:regular r:id="rId31"/>
      <p:bold r:id="rId32"/>
      <p:italic r:id="rId33"/>
      <p:boldItalic r:id="rId34"/>
    </p:embeddedFont>
    <p:embeddedFont>
      <p:font typeface="Rubik SemiBold" panose="020B0604020202020204" charset="-79"/>
      <p:regular r:id="rId35"/>
      <p:bold r:id="rId36"/>
      <p:italic r:id="rId37"/>
      <p:boldItalic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2" roundtripDataSignature="AMtx7mhqAFTb+tHxaOjom/XCgCyhxAqc5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9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customschemas.google.com/relationships/presentationmetadata" Target="meta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4" name="Google Shape;35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37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1" name="Google Shape;40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8" name="Google Shape;41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" name="Google Shape;47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6" name="Google Shape;47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9" name="Google Shape;499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2" name="Google Shape;52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6" name="Google Shape;546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9" name="Google Shape;569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5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3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6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6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7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7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9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9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30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3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1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31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31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31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3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3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3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33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3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4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4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34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3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.jp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.jp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9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.jp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.jp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1"/>
          <p:cNvGrpSpPr/>
          <p:nvPr/>
        </p:nvGrpSpPr>
        <p:grpSpPr>
          <a:xfrm>
            <a:off x="0" y="-180826"/>
            <a:ext cx="18288000" cy="10467826"/>
            <a:chOff x="0" y="-47625"/>
            <a:chExt cx="4816593" cy="2756958"/>
          </a:xfrm>
        </p:grpSpPr>
        <p:sp>
          <p:nvSpPr>
            <p:cNvPr id="85" name="Google Shape;85;p1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345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1"/>
            <p:cNvSpPr txBox="1"/>
            <p:nvPr/>
          </p:nvSpPr>
          <p:spPr>
            <a:xfrm>
              <a:off x="0" y="-47625"/>
              <a:ext cx="4816593" cy="27569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7" name="Google Shape;87;p1"/>
          <p:cNvSpPr/>
          <p:nvPr/>
        </p:nvSpPr>
        <p:spPr>
          <a:xfrm>
            <a:off x="6835625" y="1203868"/>
            <a:ext cx="12161096" cy="8598909"/>
          </a:xfrm>
          <a:custGeom>
            <a:avLst/>
            <a:gdLst/>
            <a:ahLst/>
            <a:cxnLst/>
            <a:rect l="l" t="t" r="r" b="b"/>
            <a:pathLst>
              <a:path w="12161096" h="8598909" extrusionOk="0">
                <a:moveTo>
                  <a:pt x="0" y="0"/>
                </a:moveTo>
                <a:lnTo>
                  <a:pt x="12161096" y="0"/>
                </a:lnTo>
                <a:lnTo>
                  <a:pt x="12161096" y="8598908"/>
                </a:lnTo>
                <a:lnTo>
                  <a:pt x="0" y="85989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"/>
          <p:cNvSpPr/>
          <p:nvPr/>
        </p:nvSpPr>
        <p:spPr>
          <a:xfrm>
            <a:off x="17786004" y="8781013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"/>
          <p:cNvSpPr/>
          <p:nvPr/>
        </p:nvSpPr>
        <p:spPr>
          <a:xfrm rot="10800000">
            <a:off x="0" y="0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0" name="Google Shape;90;p1"/>
          <p:cNvGrpSpPr/>
          <p:nvPr/>
        </p:nvGrpSpPr>
        <p:grpSpPr>
          <a:xfrm>
            <a:off x="1563572" y="324632"/>
            <a:ext cx="8642865" cy="1649975"/>
            <a:chOff x="0" y="-144661"/>
            <a:chExt cx="11523820" cy="2199966"/>
          </a:xfrm>
        </p:grpSpPr>
        <p:sp>
          <p:nvSpPr>
            <p:cNvPr id="91" name="Google Shape;91;p1"/>
            <p:cNvSpPr/>
            <p:nvPr/>
          </p:nvSpPr>
          <p:spPr>
            <a:xfrm>
              <a:off x="4233213" y="63071"/>
              <a:ext cx="3624291" cy="1846212"/>
            </a:xfrm>
            <a:custGeom>
              <a:avLst/>
              <a:gdLst/>
              <a:ahLst/>
              <a:cxnLst/>
              <a:rect l="l" t="t" r="r" b="b"/>
              <a:pathLst>
                <a:path w="3624291" h="1846212" extrusionOk="0">
                  <a:moveTo>
                    <a:pt x="0" y="0"/>
                  </a:moveTo>
                  <a:lnTo>
                    <a:pt x="3624291" y="0"/>
                  </a:lnTo>
                  <a:lnTo>
                    <a:pt x="3624291" y="1846212"/>
                  </a:lnTo>
                  <a:lnTo>
                    <a:pt x="0" y="1846212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1"/>
            <p:cNvSpPr/>
            <p:nvPr/>
          </p:nvSpPr>
          <p:spPr>
            <a:xfrm>
              <a:off x="8545341" y="0"/>
              <a:ext cx="2978479" cy="2055305"/>
            </a:xfrm>
            <a:custGeom>
              <a:avLst/>
              <a:gdLst/>
              <a:ahLst/>
              <a:cxnLst/>
              <a:rect l="l" t="t" r="r" b="b"/>
              <a:pathLst>
                <a:path w="2978479" h="2055305" extrusionOk="0">
                  <a:moveTo>
                    <a:pt x="0" y="0"/>
                  </a:moveTo>
                  <a:lnTo>
                    <a:pt x="2978479" y="0"/>
                  </a:lnTo>
                  <a:lnTo>
                    <a:pt x="2978479" y="2055305"/>
                  </a:lnTo>
                  <a:lnTo>
                    <a:pt x="0" y="205530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3" name="Google Shape;93;p1"/>
            <p:cNvGrpSpPr/>
            <p:nvPr/>
          </p:nvGrpSpPr>
          <p:grpSpPr>
            <a:xfrm>
              <a:off x="0" y="-144661"/>
              <a:ext cx="3168028" cy="2199966"/>
              <a:chOff x="0" y="-28575"/>
              <a:chExt cx="625783" cy="434561"/>
            </a:xfrm>
          </p:grpSpPr>
          <p:sp>
            <p:nvSpPr>
              <p:cNvPr id="94" name="Google Shape;94;p1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" name="Google Shape;95;p1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96" name="Google Shape;96;p1"/>
            <p:cNvSpPr txBox="1"/>
            <p:nvPr/>
          </p:nvSpPr>
          <p:spPr>
            <a:xfrm>
              <a:off x="188076" y="240376"/>
              <a:ext cx="2710098" cy="1535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200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200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  <p:sp>
        <p:nvSpPr>
          <p:cNvPr id="97" name="Google Shape;97;p1"/>
          <p:cNvSpPr txBox="1"/>
          <p:nvPr/>
        </p:nvSpPr>
        <p:spPr>
          <a:xfrm rot="-5400000">
            <a:off x="-1490886" y="8293926"/>
            <a:ext cx="3474244" cy="14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EFCFC"/>
                </a:solidFill>
                <a:latin typeface="Rubik"/>
                <a:ea typeface="Rubik"/>
                <a:cs typeface="Rubik"/>
                <a:sym typeface="Rubik"/>
              </a:rPr>
              <a:t>© Built Environment Schools Trust</a:t>
            </a:r>
            <a:endParaRPr/>
          </a:p>
        </p:txBody>
      </p:sp>
      <p:sp>
        <p:nvSpPr>
          <p:cNvPr id="98" name="Google Shape;98;p1"/>
          <p:cNvSpPr txBox="1"/>
          <p:nvPr/>
        </p:nvSpPr>
        <p:spPr>
          <a:xfrm>
            <a:off x="1563572" y="3662120"/>
            <a:ext cx="6953374" cy="1696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172" b="1">
                <a:solidFill>
                  <a:srgbClr val="FFFFFF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DISCOVER THE </a:t>
            </a:r>
            <a:endParaRPr/>
          </a:p>
          <a:p>
            <a:pPr marL="0" marR="0" lvl="0" indent="0" algn="l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172" b="1">
                <a:solidFill>
                  <a:srgbClr val="FFFFFF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BUILT ENVIRONMENT </a:t>
            </a:r>
            <a:endParaRPr/>
          </a:p>
        </p:txBody>
      </p:sp>
      <p:sp>
        <p:nvSpPr>
          <p:cNvPr id="99" name="Google Shape;99;p1"/>
          <p:cNvSpPr txBox="1"/>
          <p:nvPr/>
        </p:nvSpPr>
        <p:spPr>
          <a:xfrm>
            <a:off x="1563572" y="6006845"/>
            <a:ext cx="4089983" cy="1789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 b="1">
                <a:solidFill>
                  <a:srgbClr val="EF476F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NAME </a:t>
            </a:r>
            <a:endParaRPr/>
          </a:p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 b="1">
                <a:solidFill>
                  <a:srgbClr val="EF476F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JOB TITLE </a:t>
            </a:r>
            <a:endParaRPr/>
          </a:p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 b="1">
                <a:solidFill>
                  <a:srgbClr val="EF476F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COMPANY NAME 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4" name="Google Shape;294;p10"/>
          <p:cNvGrpSpPr/>
          <p:nvPr/>
        </p:nvGrpSpPr>
        <p:grpSpPr>
          <a:xfrm>
            <a:off x="-153807" y="-514834"/>
            <a:ext cx="18760608" cy="10996265"/>
            <a:chOff x="0" y="-95250"/>
            <a:chExt cx="4941065" cy="2896136"/>
          </a:xfrm>
        </p:grpSpPr>
        <p:sp>
          <p:nvSpPr>
            <p:cNvPr id="295" name="Google Shape;295;p10"/>
            <p:cNvSpPr/>
            <p:nvPr/>
          </p:nvSpPr>
          <p:spPr>
            <a:xfrm>
              <a:off x="0" y="0"/>
              <a:ext cx="4941065" cy="2800886"/>
            </a:xfrm>
            <a:custGeom>
              <a:avLst/>
              <a:gdLst/>
              <a:ahLst/>
              <a:cxnLst/>
              <a:rect l="l" t="t" r="r" b="b"/>
              <a:pathLst>
                <a:path w="4941065" h="2800886" extrusionOk="0">
                  <a:moveTo>
                    <a:pt x="0" y="0"/>
                  </a:moveTo>
                  <a:lnTo>
                    <a:pt x="4941065" y="0"/>
                  </a:lnTo>
                  <a:lnTo>
                    <a:pt x="4941065" y="2800886"/>
                  </a:lnTo>
                  <a:lnTo>
                    <a:pt x="0" y="2800886"/>
                  </a:lnTo>
                  <a:close/>
                </a:path>
              </a:pathLst>
            </a:custGeom>
            <a:solidFill>
              <a:srgbClr val="00345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p10"/>
            <p:cNvSpPr txBox="1"/>
            <p:nvPr/>
          </p:nvSpPr>
          <p:spPr>
            <a:xfrm>
              <a:off x="0" y="-95250"/>
              <a:ext cx="4941065" cy="28961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6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ctr" rtl="0">
                <a:lnSpc>
                  <a:spcPct val="146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7" name="Google Shape;297;p10"/>
          <p:cNvSpPr/>
          <p:nvPr/>
        </p:nvSpPr>
        <p:spPr>
          <a:xfrm>
            <a:off x="10632119" y="0"/>
            <a:ext cx="13667043" cy="10288673"/>
          </a:xfrm>
          <a:custGeom>
            <a:avLst/>
            <a:gdLst/>
            <a:ahLst/>
            <a:cxnLst/>
            <a:rect l="l" t="t" r="r" b="b"/>
            <a:pathLst>
              <a:path w="1130300" h="850900" extrusionOk="0">
                <a:moveTo>
                  <a:pt x="0" y="635000"/>
                </a:moveTo>
                <a:lnTo>
                  <a:pt x="0" y="850900"/>
                </a:lnTo>
                <a:lnTo>
                  <a:pt x="1130300" y="850900"/>
                </a:lnTo>
                <a:lnTo>
                  <a:pt x="1130300" y="0"/>
                </a:lnTo>
                <a:lnTo>
                  <a:pt x="215900" y="0"/>
                </a:lnTo>
                <a:lnTo>
                  <a:pt x="215900" y="203200"/>
                </a:lnTo>
                <a:lnTo>
                  <a:pt x="139700" y="203200"/>
                </a:lnTo>
                <a:lnTo>
                  <a:pt x="139700" y="419100"/>
                </a:lnTo>
                <a:lnTo>
                  <a:pt x="63500" y="419100"/>
                </a:lnTo>
                <a:lnTo>
                  <a:pt x="63500" y="63500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r="5616" b="32834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10"/>
          <p:cNvSpPr/>
          <p:nvPr/>
        </p:nvSpPr>
        <p:spPr>
          <a:xfrm rot="10800000">
            <a:off x="0" y="0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99" name="Google Shape;299;p10"/>
          <p:cNvGrpSpPr/>
          <p:nvPr/>
        </p:nvGrpSpPr>
        <p:grpSpPr>
          <a:xfrm>
            <a:off x="1949289" y="9205778"/>
            <a:ext cx="4183954" cy="798742"/>
            <a:chOff x="0" y="-70029"/>
            <a:chExt cx="5578606" cy="1064989"/>
          </a:xfrm>
        </p:grpSpPr>
        <p:sp>
          <p:nvSpPr>
            <p:cNvPr id="300" name="Google Shape;300;p10"/>
            <p:cNvSpPr/>
            <p:nvPr/>
          </p:nvSpPr>
          <p:spPr>
            <a:xfrm>
              <a:off x="2049271" y="30532"/>
              <a:ext cx="1754496" cy="893739"/>
            </a:xfrm>
            <a:custGeom>
              <a:avLst/>
              <a:gdLst/>
              <a:ahLst/>
              <a:cxnLst/>
              <a:rect l="l" t="t" r="r" b="b"/>
              <a:pathLst>
                <a:path w="1754496" h="893739" extrusionOk="0">
                  <a:moveTo>
                    <a:pt x="0" y="0"/>
                  </a:moveTo>
                  <a:lnTo>
                    <a:pt x="1754495" y="0"/>
                  </a:lnTo>
                  <a:lnTo>
                    <a:pt x="1754495" y="893740"/>
                  </a:lnTo>
                  <a:lnTo>
                    <a:pt x="0" y="8937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10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02" name="Google Shape;302;p10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303" name="Google Shape;303;p10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4" name="Google Shape;304;p10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05" name="Google Shape;305;p10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  <p:sp>
        <p:nvSpPr>
          <p:cNvPr id="306" name="Google Shape;306;p10"/>
          <p:cNvSpPr txBox="1"/>
          <p:nvPr/>
        </p:nvSpPr>
        <p:spPr>
          <a:xfrm>
            <a:off x="1949291" y="1505984"/>
            <a:ext cx="8277600" cy="154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99" b="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THE IMPACT OF </a:t>
            </a:r>
            <a:endParaRPr/>
          </a:p>
          <a:p>
            <a:pPr marL="0" marR="0" lvl="0" indent="0" algn="l" rtl="0">
              <a:lnSpc>
                <a:spcPct val="499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99" b="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BUILT ENVIRONMENT </a:t>
            </a:r>
            <a:endParaRPr/>
          </a:p>
        </p:txBody>
      </p:sp>
      <p:sp>
        <p:nvSpPr>
          <p:cNvPr id="307" name="Google Shape;307;p10"/>
          <p:cNvSpPr txBox="1"/>
          <p:nvPr/>
        </p:nvSpPr>
        <p:spPr>
          <a:xfrm>
            <a:off x="1028825" y="3428994"/>
            <a:ext cx="9603300" cy="48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The built environment produces 42% of human CO2 emissions and 32% of landfilled waste. </a:t>
            </a:r>
            <a:endParaRPr/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The sector is rethinking practices and developing new strategies to support the environment. </a:t>
            </a:r>
            <a:endParaRPr/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New green careers in the built environment are emerging to create a positive sustainable impact on the planet.</a:t>
            </a:r>
            <a:endParaRPr/>
          </a:p>
        </p:txBody>
      </p:sp>
      <p:sp>
        <p:nvSpPr>
          <p:cNvPr id="308" name="Google Shape;308;p10"/>
          <p:cNvSpPr txBox="1"/>
          <p:nvPr/>
        </p:nvSpPr>
        <p:spPr>
          <a:xfrm rot="-5400000">
            <a:off x="-1490886" y="8293926"/>
            <a:ext cx="3474244" cy="14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EFCFC"/>
                </a:solidFill>
                <a:latin typeface="Rubik"/>
                <a:ea typeface="Rubik"/>
                <a:cs typeface="Rubik"/>
                <a:sym typeface="Rubik"/>
              </a:rPr>
              <a:t>© Built Environment Schools Trust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3" name="Google Shape;313;p11"/>
          <p:cNvGrpSpPr/>
          <p:nvPr/>
        </p:nvGrpSpPr>
        <p:grpSpPr>
          <a:xfrm>
            <a:off x="-153807" y="-514834"/>
            <a:ext cx="18760608" cy="10996265"/>
            <a:chOff x="0" y="-95250"/>
            <a:chExt cx="4941065" cy="2896136"/>
          </a:xfrm>
        </p:grpSpPr>
        <p:sp>
          <p:nvSpPr>
            <p:cNvPr id="314" name="Google Shape;314;p11"/>
            <p:cNvSpPr/>
            <p:nvPr/>
          </p:nvSpPr>
          <p:spPr>
            <a:xfrm>
              <a:off x="0" y="0"/>
              <a:ext cx="4941065" cy="2800886"/>
            </a:xfrm>
            <a:custGeom>
              <a:avLst/>
              <a:gdLst/>
              <a:ahLst/>
              <a:cxnLst/>
              <a:rect l="l" t="t" r="r" b="b"/>
              <a:pathLst>
                <a:path w="4941065" h="2800886" extrusionOk="0">
                  <a:moveTo>
                    <a:pt x="0" y="0"/>
                  </a:moveTo>
                  <a:lnTo>
                    <a:pt x="4941065" y="0"/>
                  </a:lnTo>
                  <a:lnTo>
                    <a:pt x="4941065" y="2800886"/>
                  </a:lnTo>
                  <a:lnTo>
                    <a:pt x="0" y="2800886"/>
                  </a:lnTo>
                  <a:close/>
                </a:path>
              </a:pathLst>
            </a:custGeom>
            <a:solidFill>
              <a:srgbClr val="00345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11"/>
            <p:cNvSpPr txBox="1"/>
            <p:nvPr/>
          </p:nvSpPr>
          <p:spPr>
            <a:xfrm>
              <a:off x="0" y="-95250"/>
              <a:ext cx="4941065" cy="28961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6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ctr" rtl="0">
                <a:lnSpc>
                  <a:spcPct val="146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6" name="Google Shape;316;p11"/>
          <p:cNvSpPr/>
          <p:nvPr/>
        </p:nvSpPr>
        <p:spPr>
          <a:xfrm>
            <a:off x="10632119" y="0"/>
            <a:ext cx="13667043" cy="10288673"/>
          </a:xfrm>
          <a:custGeom>
            <a:avLst/>
            <a:gdLst/>
            <a:ahLst/>
            <a:cxnLst/>
            <a:rect l="l" t="t" r="r" b="b"/>
            <a:pathLst>
              <a:path w="1130300" h="850900" extrusionOk="0">
                <a:moveTo>
                  <a:pt x="0" y="635000"/>
                </a:moveTo>
                <a:lnTo>
                  <a:pt x="0" y="850900"/>
                </a:lnTo>
                <a:lnTo>
                  <a:pt x="1130300" y="850900"/>
                </a:lnTo>
                <a:lnTo>
                  <a:pt x="1130300" y="0"/>
                </a:lnTo>
                <a:lnTo>
                  <a:pt x="215900" y="0"/>
                </a:lnTo>
                <a:lnTo>
                  <a:pt x="215900" y="203200"/>
                </a:lnTo>
                <a:lnTo>
                  <a:pt x="139700" y="203200"/>
                </a:lnTo>
                <a:lnTo>
                  <a:pt x="139700" y="419100"/>
                </a:lnTo>
                <a:lnTo>
                  <a:pt x="63500" y="419100"/>
                </a:lnTo>
                <a:lnTo>
                  <a:pt x="63500" y="63500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r="5616" b="32834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1"/>
          <p:cNvSpPr/>
          <p:nvPr/>
        </p:nvSpPr>
        <p:spPr>
          <a:xfrm rot="10800000">
            <a:off x="0" y="0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18" name="Google Shape;318;p11"/>
          <p:cNvGrpSpPr/>
          <p:nvPr/>
        </p:nvGrpSpPr>
        <p:grpSpPr>
          <a:xfrm>
            <a:off x="1949289" y="9205778"/>
            <a:ext cx="4183954" cy="798742"/>
            <a:chOff x="0" y="-70029"/>
            <a:chExt cx="5578606" cy="1064989"/>
          </a:xfrm>
        </p:grpSpPr>
        <p:sp>
          <p:nvSpPr>
            <p:cNvPr id="319" name="Google Shape;319;p11"/>
            <p:cNvSpPr/>
            <p:nvPr/>
          </p:nvSpPr>
          <p:spPr>
            <a:xfrm>
              <a:off x="2049271" y="30532"/>
              <a:ext cx="1754496" cy="893739"/>
            </a:xfrm>
            <a:custGeom>
              <a:avLst/>
              <a:gdLst/>
              <a:ahLst/>
              <a:cxnLst/>
              <a:rect l="l" t="t" r="r" b="b"/>
              <a:pathLst>
                <a:path w="1754496" h="893739" extrusionOk="0">
                  <a:moveTo>
                    <a:pt x="0" y="0"/>
                  </a:moveTo>
                  <a:lnTo>
                    <a:pt x="1754495" y="0"/>
                  </a:lnTo>
                  <a:lnTo>
                    <a:pt x="1754495" y="893740"/>
                  </a:lnTo>
                  <a:lnTo>
                    <a:pt x="0" y="8937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320;p11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21" name="Google Shape;321;p11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322" name="Google Shape;322;p11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3" name="Google Shape;323;p11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24" name="Google Shape;324;p11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  <p:sp>
        <p:nvSpPr>
          <p:cNvPr id="325" name="Google Shape;325;p11"/>
          <p:cNvSpPr txBox="1"/>
          <p:nvPr/>
        </p:nvSpPr>
        <p:spPr>
          <a:xfrm>
            <a:off x="1949291" y="795934"/>
            <a:ext cx="8277600" cy="154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99" b="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THE IMPACT OF </a:t>
            </a:r>
            <a:endParaRPr/>
          </a:p>
          <a:p>
            <a:pPr marL="0" marR="0" lvl="0" indent="0" algn="l" rtl="0">
              <a:lnSpc>
                <a:spcPct val="499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99" b="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BUILT ENVIRONMENT </a:t>
            </a:r>
            <a:endParaRPr/>
          </a:p>
        </p:txBody>
      </p:sp>
      <p:sp>
        <p:nvSpPr>
          <p:cNvPr id="326" name="Google Shape;326;p11"/>
          <p:cNvSpPr txBox="1"/>
          <p:nvPr/>
        </p:nvSpPr>
        <p:spPr>
          <a:xfrm>
            <a:off x="892750" y="2662975"/>
            <a:ext cx="9817800" cy="55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The built environment can impact our wellbeing, happiness, and overall quality of life.</a:t>
            </a:r>
            <a:endParaRPr/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It has the power to influence nearly every aspect of our lives and shapes how we live, work, socialise, travel, relax, and have fun. </a:t>
            </a:r>
            <a:endParaRPr/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This needs to be a consideration when designing, creating and maintaining our urban environments. </a:t>
            </a:r>
            <a:endParaRPr/>
          </a:p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327" name="Google Shape;327;p11"/>
          <p:cNvSpPr txBox="1"/>
          <p:nvPr/>
        </p:nvSpPr>
        <p:spPr>
          <a:xfrm rot="-5400000">
            <a:off x="-1490886" y="8293926"/>
            <a:ext cx="3474244" cy="14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EFCFC"/>
                </a:solidFill>
                <a:latin typeface="Rubik"/>
                <a:ea typeface="Rubik"/>
                <a:cs typeface="Rubik"/>
                <a:sym typeface="Rubik"/>
              </a:rPr>
              <a:t>© Built Environment Schools Trust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459"/>
        </a:solidFill>
        <a:effectLst/>
      </p:bgPr>
    </p:bg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12"/>
          <p:cNvSpPr/>
          <p:nvPr/>
        </p:nvSpPr>
        <p:spPr>
          <a:xfrm>
            <a:off x="17786004" y="8781013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3" name="Google Shape;333;p12"/>
          <p:cNvSpPr/>
          <p:nvPr/>
        </p:nvSpPr>
        <p:spPr>
          <a:xfrm rot="10800000">
            <a:off x="0" y="0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4" name="Google Shape;334;p12"/>
          <p:cNvSpPr txBox="1"/>
          <p:nvPr/>
        </p:nvSpPr>
        <p:spPr>
          <a:xfrm>
            <a:off x="1925741" y="2013309"/>
            <a:ext cx="13448462" cy="9210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99" b="1">
                <a:solidFill>
                  <a:srgbClr val="EF476F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LINKING SUBJECTS TO FUTURE CAREERS</a:t>
            </a:r>
            <a:endParaRPr/>
          </a:p>
        </p:txBody>
      </p:sp>
      <p:sp>
        <p:nvSpPr>
          <p:cNvPr id="335" name="Google Shape;335;p12"/>
          <p:cNvSpPr txBox="1"/>
          <p:nvPr/>
        </p:nvSpPr>
        <p:spPr>
          <a:xfrm rot="-5400000">
            <a:off x="-1490886" y="8293926"/>
            <a:ext cx="3474244" cy="14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003459"/>
                </a:solidFill>
                <a:latin typeface="Rubik"/>
                <a:ea typeface="Rubik"/>
                <a:cs typeface="Rubik"/>
                <a:sym typeface="Rubik"/>
              </a:rPr>
              <a:t>© Built Environment Schools Trust</a:t>
            </a:r>
            <a:endParaRPr/>
          </a:p>
        </p:txBody>
      </p:sp>
      <p:grpSp>
        <p:nvGrpSpPr>
          <p:cNvPr id="336" name="Google Shape;336;p12"/>
          <p:cNvGrpSpPr/>
          <p:nvPr/>
        </p:nvGrpSpPr>
        <p:grpSpPr>
          <a:xfrm>
            <a:off x="1949289" y="9205778"/>
            <a:ext cx="4183954" cy="798742"/>
            <a:chOff x="0" y="-70029"/>
            <a:chExt cx="5578606" cy="1064989"/>
          </a:xfrm>
        </p:grpSpPr>
        <p:sp>
          <p:nvSpPr>
            <p:cNvPr id="337" name="Google Shape;337;p12"/>
            <p:cNvSpPr/>
            <p:nvPr/>
          </p:nvSpPr>
          <p:spPr>
            <a:xfrm>
              <a:off x="2049271" y="30532"/>
              <a:ext cx="1754496" cy="893739"/>
            </a:xfrm>
            <a:custGeom>
              <a:avLst/>
              <a:gdLst/>
              <a:ahLst/>
              <a:cxnLst/>
              <a:rect l="l" t="t" r="r" b="b"/>
              <a:pathLst>
                <a:path w="1754496" h="893739" extrusionOk="0">
                  <a:moveTo>
                    <a:pt x="0" y="0"/>
                  </a:moveTo>
                  <a:lnTo>
                    <a:pt x="1754495" y="0"/>
                  </a:lnTo>
                  <a:lnTo>
                    <a:pt x="1754495" y="893740"/>
                  </a:lnTo>
                  <a:lnTo>
                    <a:pt x="0" y="8937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Google Shape;338;p12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39" name="Google Shape;339;p12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340" name="Google Shape;340;p12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1" name="Google Shape;341;p12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42" name="Google Shape;342;p12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  <p:pic>
        <p:nvPicPr>
          <p:cNvPr id="343" name="Google Shape;343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721574" y="3065458"/>
            <a:ext cx="5856822" cy="5856822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12"/>
          <p:cNvSpPr txBox="1"/>
          <p:nvPr/>
        </p:nvSpPr>
        <p:spPr>
          <a:xfrm rot="2191515">
            <a:off x="6799784" y="4858385"/>
            <a:ext cx="1845333" cy="539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8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MATHS</a:t>
            </a:r>
            <a:endParaRPr/>
          </a:p>
        </p:txBody>
      </p:sp>
      <p:sp>
        <p:nvSpPr>
          <p:cNvPr id="345" name="Google Shape;345;p12"/>
          <p:cNvSpPr txBox="1"/>
          <p:nvPr/>
        </p:nvSpPr>
        <p:spPr>
          <a:xfrm rot="-1883654">
            <a:off x="8813810" y="4873485"/>
            <a:ext cx="2006436" cy="540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8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SCIENCE</a:t>
            </a:r>
            <a:endParaRPr/>
          </a:p>
        </p:txBody>
      </p:sp>
      <p:sp>
        <p:nvSpPr>
          <p:cNvPr id="346" name="Google Shape;346;p12"/>
          <p:cNvSpPr txBox="1"/>
          <p:nvPr/>
        </p:nvSpPr>
        <p:spPr>
          <a:xfrm rot="-2701454">
            <a:off x="6642166" y="6690929"/>
            <a:ext cx="2006769" cy="540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8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ENGLISH </a:t>
            </a:r>
            <a:endParaRPr/>
          </a:p>
        </p:txBody>
      </p:sp>
      <p:sp>
        <p:nvSpPr>
          <p:cNvPr id="347" name="Google Shape;347;p12"/>
          <p:cNvSpPr txBox="1"/>
          <p:nvPr/>
        </p:nvSpPr>
        <p:spPr>
          <a:xfrm rot="2048585">
            <a:off x="8860977" y="6450730"/>
            <a:ext cx="1283894" cy="540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8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PE</a:t>
            </a:r>
            <a:endParaRPr/>
          </a:p>
        </p:txBody>
      </p:sp>
      <p:sp>
        <p:nvSpPr>
          <p:cNvPr id="348" name="Google Shape;348;p12"/>
          <p:cNvSpPr txBox="1"/>
          <p:nvPr/>
        </p:nvSpPr>
        <p:spPr>
          <a:xfrm>
            <a:off x="11428051" y="3792900"/>
            <a:ext cx="4183800" cy="18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99" b="1">
                <a:solidFill>
                  <a:srgbClr val="FFFFFF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BIM Technician</a:t>
            </a:r>
            <a:endParaRPr/>
          </a:p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99" b="1">
                <a:solidFill>
                  <a:srgbClr val="FFFFFF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Environmental Surveyor</a:t>
            </a:r>
            <a:endParaRPr/>
          </a:p>
        </p:txBody>
      </p:sp>
      <p:sp>
        <p:nvSpPr>
          <p:cNvPr id="349" name="Google Shape;349;p12"/>
          <p:cNvSpPr txBox="1"/>
          <p:nvPr/>
        </p:nvSpPr>
        <p:spPr>
          <a:xfrm>
            <a:off x="10962598" y="6522850"/>
            <a:ext cx="5114700" cy="11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99" b="1">
                <a:solidFill>
                  <a:srgbClr val="FFFFFF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Site Manager</a:t>
            </a:r>
            <a:endParaRPr sz="3199" b="1">
              <a:solidFill>
                <a:srgbClr val="FFFFFF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99" b="1">
                <a:solidFill>
                  <a:srgbClr val="FFFFFF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Estates Management</a:t>
            </a:r>
            <a:endParaRPr sz="3199" b="1">
              <a:solidFill>
                <a:srgbClr val="FFFFFF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</p:txBody>
      </p:sp>
      <p:sp>
        <p:nvSpPr>
          <p:cNvPr id="350" name="Google Shape;350;p12"/>
          <p:cNvSpPr txBox="1"/>
          <p:nvPr/>
        </p:nvSpPr>
        <p:spPr>
          <a:xfrm>
            <a:off x="1925741" y="6333581"/>
            <a:ext cx="3724383" cy="1680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99" b="1">
                <a:solidFill>
                  <a:srgbClr val="FFFFFF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Marketing and PR Manager </a:t>
            </a:r>
            <a:endParaRPr/>
          </a:p>
          <a:p>
            <a:pPr marL="0" marR="0" lvl="0" indent="0" algn="ctr" rtl="0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99" b="1">
                <a:solidFill>
                  <a:srgbClr val="FFFFFF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Bid writer </a:t>
            </a:r>
            <a:endParaRPr/>
          </a:p>
        </p:txBody>
      </p:sp>
      <p:sp>
        <p:nvSpPr>
          <p:cNvPr id="351" name="Google Shape;351;p12"/>
          <p:cNvSpPr txBox="1"/>
          <p:nvPr/>
        </p:nvSpPr>
        <p:spPr>
          <a:xfrm>
            <a:off x="2074260" y="3792892"/>
            <a:ext cx="3427500" cy="11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FFFF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Quantity Surveyor 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459"/>
        </a:solidFill>
        <a:effectLst/>
      </p:bgPr>
    </p:bg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6" name="Google Shape;356;p13"/>
          <p:cNvGrpSpPr/>
          <p:nvPr/>
        </p:nvGrpSpPr>
        <p:grpSpPr>
          <a:xfrm>
            <a:off x="858533" y="2336562"/>
            <a:ext cx="4425674" cy="859254"/>
            <a:chOff x="0" y="0"/>
            <a:chExt cx="1165602" cy="226304"/>
          </a:xfrm>
        </p:grpSpPr>
        <p:sp>
          <p:nvSpPr>
            <p:cNvPr id="357" name="Google Shape;357;p13"/>
            <p:cNvSpPr/>
            <p:nvPr/>
          </p:nvSpPr>
          <p:spPr>
            <a:xfrm>
              <a:off x="0" y="0"/>
              <a:ext cx="1165602" cy="226304"/>
            </a:xfrm>
            <a:custGeom>
              <a:avLst/>
              <a:gdLst/>
              <a:ahLst/>
              <a:cxnLst/>
              <a:rect l="l" t="t" r="r" b="b"/>
              <a:pathLst>
                <a:path w="1165602" h="226304" extrusionOk="0">
                  <a:moveTo>
                    <a:pt x="962402" y="0"/>
                  </a:moveTo>
                  <a:lnTo>
                    <a:pt x="0" y="0"/>
                  </a:lnTo>
                  <a:lnTo>
                    <a:pt x="203200" y="226304"/>
                  </a:lnTo>
                  <a:lnTo>
                    <a:pt x="1165602" y="226304"/>
                  </a:lnTo>
                  <a:lnTo>
                    <a:pt x="962402" y="0"/>
                  </a:lnTo>
                  <a:close/>
                </a:path>
              </a:pathLst>
            </a:custGeom>
            <a:solidFill>
              <a:srgbClr val="EF476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8" name="Google Shape;358;p13"/>
            <p:cNvSpPr txBox="1"/>
            <p:nvPr/>
          </p:nvSpPr>
          <p:spPr>
            <a:xfrm>
              <a:off x="101600" y="47625"/>
              <a:ext cx="962402" cy="1786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99" b="1">
                  <a:solidFill>
                    <a:srgbClr val="FFFFFF"/>
                  </a:solidFill>
                  <a:latin typeface="Rubik Medium"/>
                  <a:ea typeface="Rubik Medium"/>
                  <a:cs typeface="Rubik Medium"/>
                  <a:sym typeface="Rubik Medium"/>
                </a:rPr>
                <a:t>APPRENTICESHIPS</a:t>
              </a:r>
              <a:endParaRPr/>
            </a:p>
          </p:txBody>
        </p:sp>
      </p:grpSp>
      <p:grpSp>
        <p:nvGrpSpPr>
          <p:cNvPr id="359" name="Google Shape;359;p13"/>
          <p:cNvGrpSpPr/>
          <p:nvPr/>
        </p:nvGrpSpPr>
        <p:grpSpPr>
          <a:xfrm>
            <a:off x="6593460" y="2336562"/>
            <a:ext cx="4425674" cy="859254"/>
            <a:chOff x="0" y="0"/>
            <a:chExt cx="1165602" cy="226304"/>
          </a:xfrm>
        </p:grpSpPr>
        <p:sp>
          <p:nvSpPr>
            <p:cNvPr id="360" name="Google Shape;360;p13"/>
            <p:cNvSpPr/>
            <p:nvPr/>
          </p:nvSpPr>
          <p:spPr>
            <a:xfrm>
              <a:off x="0" y="0"/>
              <a:ext cx="1165602" cy="226304"/>
            </a:xfrm>
            <a:custGeom>
              <a:avLst/>
              <a:gdLst/>
              <a:ahLst/>
              <a:cxnLst/>
              <a:rect l="l" t="t" r="r" b="b"/>
              <a:pathLst>
                <a:path w="1165602" h="226304" extrusionOk="0">
                  <a:moveTo>
                    <a:pt x="962402" y="0"/>
                  </a:moveTo>
                  <a:lnTo>
                    <a:pt x="0" y="0"/>
                  </a:lnTo>
                  <a:lnTo>
                    <a:pt x="203200" y="226304"/>
                  </a:lnTo>
                  <a:lnTo>
                    <a:pt x="1165602" y="226304"/>
                  </a:lnTo>
                  <a:lnTo>
                    <a:pt x="962402" y="0"/>
                  </a:lnTo>
                  <a:close/>
                </a:path>
              </a:pathLst>
            </a:custGeom>
            <a:solidFill>
              <a:srgbClr val="EF476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1" name="Google Shape;361;p13"/>
            <p:cNvSpPr txBox="1"/>
            <p:nvPr/>
          </p:nvSpPr>
          <p:spPr>
            <a:xfrm>
              <a:off x="101600" y="47625"/>
              <a:ext cx="962402" cy="1786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99" b="1">
                  <a:solidFill>
                    <a:srgbClr val="FFFFFF"/>
                  </a:solidFill>
                  <a:latin typeface="Rubik Medium"/>
                  <a:ea typeface="Rubik Medium"/>
                  <a:cs typeface="Rubik Medium"/>
                  <a:sym typeface="Rubik Medium"/>
                </a:rPr>
                <a:t>FULL TIME DEGREE</a:t>
              </a:r>
              <a:endParaRPr/>
            </a:p>
          </p:txBody>
        </p:sp>
      </p:grpSp>
      <p:grpSp>
        <p:nvGrpSpPr>
          <p:cNvPr id="362" name="Google Shape;362;p13"/>
          <p:cNvGrpSpPr/>
          <p:nvPr/>
        </p:nvGrpSpPr>
        <p:grpSpPr>
          <a:xfrm>
            <a:off x="12328386" y="2336337"/>
            <a:ext cx="4906544" cy="859713"/>
            <a:chOff x="0" y="0"/>
            <a:chExt cx="1292250" cy="226425"/>
          </a:xfrm>
        </p:grpSpPr>
        <p:sp>
          <p:nvSpPr>
            <p:cNvPr id="363" name="Google Shape;363;p13"/>
            <p:cNvSpPr/>
            <p:nvPr/>
          </p:nvSpPr>
          <p:spPr>
            <a:xfrm>
              <a:off x="0" y="0"/>
              <a:ext cx="1292250" cy="226304"/>
            </a:xfrm>
            <a:custGeom>
              <a:avLst/>
              <a:gdLst/>
              <a:ahLst/>
              <a:cxnLst/>
              <a:rect l="l" t="t" r="r" b="b"/>
              <a:pathLst>
                <a:path w="1292250" h="226304" extrusionOk="0">
                  <a:moveTo>
                    <a:pt x="1089050" y="0"/>
                  </a:moveTo>
                  <a:lnTo>
                    <a:pt x="0" y="0"/>
                  </a:lnTo>
                  <a:lnTo>
                    <a:pt x="203200" y="226304"/>
                  </a:lnTo>
                  <a:lnTo>
                    <a:pt x="1292250" y="226304"/>
                  </a:lnTo>
                  <a:lnTo>
                    <a:pt x="1089050" y="0"/>
                  </a:lnTo>
                  <a:close/>
                </a:path>
              </a:pathLst>
            </a:custGeom>
            <a:solidFill>
              <a:srgbClr val="EF476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4" name="Google Shape;364;p13"/>
            <p:cNvSpPr txBox="1"/>
            <p:nvPr/>
          </p:nvSpPr>
          <p:spPr>
            <a:xfrm>
              <a:off x="101600" y="47625"/>
              <a:ext cx="1089000" cy="17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99" b="1">
                  <a:solidFill>
                    <a:srgbClr val="FFFFFF"/>
                  </a:solidFill>
                  <a:latin typeface="Rubik Medium"/>
                  <a:ea typeface="Rubik Medium"/>
                  <a:cs typeface="Rubik Medium"/>
                  <a:sym typeface="Rubik Medium"/>
                </a:rPr>
                <a:t>EXPERIENCE WITH PART TIME STUDY </a:t>
              </a:r>
              <a:endParaRPr/>
            </a:p>
          </p:txBody>
        </p:sp>
      </p:grpSp>
      <p:sp>
        <p:nvSpPr>
          <p:cNvPr id="365" name="Google Shape;365;p13"/>
          <p:cNvSpPr txBox="1"/>
          <p:nvPr/>
        </p:nvSpPr>
        <p:spPr>
          <a:xfrm>
            <a:off x="1180150" y="3429000"/>
            <a:ext cx="4104000" cy="58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Combines on-the-job training with classroom learning ​</a:t>
            </a:r>
            <a:endParaRPr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​</a:t>
            </a:r>
            <a:endParaRPr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 Earn a salary whilst learning, gaining practical skills and industry-recognised qualifications​</a:t>
            </a:r>
            <a:endParaRPr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​</a:t>
            </a:r>
            <a:endParaRPr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Typically 4-5 years </a:t>
            </a:r>
            <a:endParaRPr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500" b="1">
              <a:solidFill>
                <a:srgbClr val="FFFFFF"/>
              </a:solidFill>
              <a:latin typeface="Rubik Medium"/>
              <a:ea typeface="Rubik Medium"/>
              <a:cs typeface="Rubik Medium"/>
              <a:sym typeface="Rubik Medium"/>
            </a:endParaRPr>
          </a:p>
        </p:txBody>
      </p:sp>
      <p:sp>
        <p:nvSpPr>
          <p:cNvPr id="366" name="Google Shape;366;p13"/>
          <p:cNvSpPr txBox="1"/>
          <p:nvPr/>
        </p:nvSpPr>
        <p:spPr>
          <a:xfrm>
            <a:off x="6532003" y="3429011"/>
            <a:ext cx="5223900" cy="65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Study full time at university, either:​</a:t>
            </a:r>
            <a:endParaRPr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An accredited course and University, leading to a graduate scheme in industry​</a:t>
            </a:r>
            <a:endParaRPr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OR​</a:t>
            </a:r>
            <a:endParaRPr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A non-accredited course, but gain a place on a graduate scheme and consider a part time Masters leading to professional accreditation. ​</a:t>
            </a:r>
            <a:endParaRPr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​</a:t>
            </a:r>
            <a:endParaRPr sz="1300"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Typically 3-4 years. </a:t>
            </a:r>
            <a:endParaRPr/>
          </a:p>
        </p:txBody>
      </p:sp>
      <p:sp>
        <p:nvSpPr>
          <p:cNvPr id="367" name="Google Shape;367;p13"/>
          <p:cNvSpPr txBox="1"/>
          <p:nvPr/>
        </p:nvSpPr>
        <p:spPr>
          <a:xfrm>
            <a:off x="858533" y="833442"/>
            <a:ext cx="134484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99" b="1">
                <a:solidFill>
                  <a:srgbClr val="EF476F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DIFFERENT ROUTES INTO THE SECTOR</a:t>
            </a:r>
            <a:endParaRPr/>
          </a:p>
        </p:txBody>
      </p:sp>
      <p:grpSp>
        <p:nvGrpSpPr>
          <p:cNvPr id="368" name="Google Shape;368;p13"/>
          <p:cNvGrpSpPr/>
          <p:nvPr/>
        </p:nvGrpSpPr>
        <p:grpSpPr>
          <a:xfrm>
            <a:off x="1949289" y="9205778"/>
            <a:ext cx="4183954" cy="798742"/>
            <a:chOff x="0" y="-70029"/>
            <a:chExt cx="5578606" cy="1064989"/>
          </a:xfrm>
        </p:grpSpPr>
        <p:sp>
          <p:nvSpPr>
            <p:cNvPr id="369" name="Google Shape;369;p13"/>
            <p:cNvSpPr/>
            <p:nvPr/>
          </p:nvSpPr>
          <p:spPr>
            <a:xfrm>
              <a:off x="2049271" y="30532"/>
              <a:ext cx="1754496" cy="893739"/>
            </a:xfrm>
            <a:custGeom>
              <a:avLst/>
              <a:gdLst/>
              <a:ahLst/>
              <a:cxnLst/>
              <a:rect l="l" t="t" r="r" b="b"/>
              <a:pathLst>
                <a:path w="1754496" h="893739" extrusionOk="0">
                  <a:moveTo>
                    <a:pt x="0" y="0"/>
                  </a:moveTo>
                  <a:lnTo>
                    <a:pt x="1754495" y="0"/>
                  </a:lnTo>
                  <a:lnTo>
                    <a:pt x="1754495" y="893740"/>
                  </a:lnTo>
                  <a:lnTo>
                    <a:pt x="0" y="8937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0" name="Google Shape;370;p13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71" name="Google Shape;371;p13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372" name="Google Shape;372;p13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3" name="Google Shape;373;p13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74" name="Google Shape;374;p13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  <p:sp>
        <p:nvSpPr>
          <p:cNvPr id="375" name="Google Shape;375;p13"/>
          <p:cNvSpPr txBox="1"/>
          <p:nvPr/>
        </p:nvSpPr>
        <p:spPr>
          <a:xfrm>
            <a:off x="12328386" y="3429011"/>
            <a:ext cx="5527200" cy="6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Start at a junior level and work your way up within a Built Environment employer.​</a:t>
            </a:r>
            <a:endParaRPr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​</a:t>
            </a:r>
            <a:endParaRPr sz="1800"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When you are ready, and with the support of your employer study part time for your degree/masters.​</a:t>
            </a:r>
            <a:endParaRPr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​</a:t>
            </a:r>
            <a:endParaRPr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Apply for professional accreditation. ​</a:t>
            </a:r>
            <a:endParaRPr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rgbClr val="FFFFFF"/>
              </a:solidFill>
              <a:latin typeface="Rubik Medium"/>
              <a:ea typeface="Rubik Medium"/>
              <a:cs typeface="Rubik Medium"/>
              <a:sym typeface="Rubik Medium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>
                <a:solidFill>
                  <a:srgbClr val="FFFFFF"/>
                </a:solidFill>
                <a:latin typeface="Rubik Medium"/>
                <a:ea typeface="Rubik Medium"/>
                <a:cs typeface="Rubik Medium"/>
                <a:sym typeface="Rubik Medium"/>
              </a:rPr>
              <a:t>Typically from 5-10+ from starting out.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459"/>
        </a:solidFill>
        <a:effectLst/>
      </p:bgPr>
    </p:bg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14"/>
          <p:cNvSpPr/>
          <p:nvPr/>
        </p:nvSpPr>
        <p:spPr>
          <a:xfrm>
            <a:off x="17786004" y="8781013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1" name="Google Shape;381;p14"/>
          <p:cNvSpPr/>
          <p:nvPr/>
        </p:nvSpPr>
        <p:spPr>
          <a:xfrm rot="10800000">
            <a:off x="0" y="0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p14"/>
          <p:cNvSpPr txBox="1"/>
          <p:nvPr/>
        </p:nvSpPr>
        <p:spPr>
          <a:xfrm>
            <a:off x="1925741" y="2080740"/>
            <a:ext cx="14192100" cy="49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99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What is my role? </a:t>
            </a:r>
            <a:endParaRPr/>
          </a:p>
        </p:txBody>
      </p:sp>
      <p:sp>
        <p:nvSpPr>
          <p:cNvPr id="383" name="Google Shape;383;p14"/>
          <p:cNvSpPr txBox="1"/>
          <p:nvPr/>
        </p:nvSpPr>
        <p:spPr>
          <a:xfrm>
            <a:off x="1925804" y="2838038"/>
            <a:ext cx="14192100" cy="62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99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In this section, share details on your career:</a:t>
            </a:r>
            <a:endParaRPr/>
          </a:p>
          <a:p>
            <a:pPr marL="690872" marR="0" lvl="1" indent="-345436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99"/>
              <a:buFont typeface="Arial"/>
              <a:buChar char="•"/>
            </a:pPr>
            <a:r>
              <a:rPr lang="en-US" sz="3199" b="0" i="0" u="none" strike="noStrike" cap="none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What is your role? </a:t>
            </a:r>
            <a:endParaRPr/>
          </a:p>
          <a:p>
            <a:pPr marL="690872" marR="0" lvl="1" indent="-345436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99"/>
              <a:buFont typeface="Arial"/>
              <a:buChar char="•"/>
            </a:pPr>
            <a:r>
              <a:rPr lang="en-US" sz="3199" b="0" i="0" u="none" strike="noStrike" cap="none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What do you do? </a:t>
            </a:r>
            <a:endParaRPr/>
          </a:p>
          <a:p>
            <a:pPr marL="690872" marR="0" lvl="1" indent="-345436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99"/>
              <a:buFont typeface="Arial"/>
              <a:buChar char="•"/>
            </a:pPr>
            <a:r>
              <a:rPr lang="en-US" sz="3199" b="0" i="0" u="none" strike="noStrike" cap="none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Who do you work for? </a:t>
            </a:r>
            <a:endParaRPr/>
          </a:p>
          <a:p>
            <a:pPr marL="690872" marR="0" lvl="1" indent="-345436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99"/>
              <a:buFont typeface="Arial"/>
              <a:buChar char="•"/>
            </a:pPr>
            <a:r>
              <a:rPr lang="en-US" sz="3199" b="0" i="0" u="none" strike="noStrike" cap="none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Why is your job important? </a:t>
            </a:r>
            <a:endParaRPr/>
          </a:p>
          <a:p>
            <a:pPr marL="690872" marR="0" lvl="1" indent="-345436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99"/>
              <a:buFont typeface="Arial"/>
              <a:buChar char="•"/>
            </a:pPr>
            <a:r>
              <a:rPr lang="en-US" sz="3199" b="0" i="0" u="none" strike="noStrike" cap="none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What would happen if you didn’t do your bit? </a:t>
            </a:r>
            <a:endParaRPr/>
          </a:p>
          <a:p>
            <a:pPr marL="690872" marR="0" lvl="1" indent="-345436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99"/>
              <a:buFont typeface="Arial"/>
              <a:buChar char="•"/>
            </a:pPr>
            <a:r>
              <a:rPr lang="en-US" sz="3199" b="0" i="0" u="none" strike="noStrike" cap="none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What does an average day look like? </a:t>
            </a:r>
            <a:endParaRPr/>
          </a:p>
          <a:p>
            <a:pPr marL="690872" marR="0" lvl="1" indent="-345436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99"/>
              <a:buFont typeface="Arial"/>
              <a:buChar char="•"/>
            </a:pPr>
            <a:r>
              <a:rPr lang="en-US" sz="3199" b="0" i="0" u="none" strike="noStrike" cap="none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Why do you enjoy what you do? </a:t>
            </a:r>
            <a:endParaRPr/>
          </a:p>
          <a:p>
            <a:pPr marL="690872" marR="0" lvl="1" indent="-345436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99"/>
              <a:buFont typeface="Arial"/>
              <a:buChar char="•"/>
            </a:pPr>
            <a:r>
              <a:rPr lang="en-US" sz="3199" b="0" i="0" u="none" strike="noStrike" cap="none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Did you always know you want to pursue your chosen career? </a:t>
            </a:r>
            <a:endParaRPr/>
          </a:p>
          <a:p>
            <a:pPr marL="0" marR="0" lvl="0" indent="0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199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384" name="Google Shape;384;p14"/>
          <p:cNvSpPr txBox="1"/>
          <p:nvPr/>
        </p:nvSpPr>
        <p:spPr>
          <a:xfrm>
            <a:off x="1925741" y="1069834"/>
            <a:ext cx="92427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99" b="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BECOMING A (INSERT JOB TITLE) </a:t>
            </a:r>
            <a:endParaRPr/>
          </a:p>
        </p:txBody>
      </p:sp>
      <p:sp>
        <p:nvSpPr>
          <p:cNvPr id="385" name="Google Shape;385;p14"/>
          <p:cNvSpPr txBox="1"/>
          <p:nvPr/>
        </p:nvSpPr>
        <p:spPr>
          <a:xfrm rot="-5400000">
            <a:off x="-1490886" y="8293926"/>
            <a:ext cx="3474244" cy="14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003459"/>
                </a:solidFill>
                <a:latin typeface="Rubik"/>
                <a:ea typeface="Rubik"/>
                <a:cs typeface="Rubik"/>
                <a:sym typeface="Rubik"/>
              </a:rPr>
              <a:t>© Built Environment Schools Trust</a:t>
            </a:r>
            <a:endParaRPr/>
          </a:p>
        </p:txBody>
      </p:sp>
      <p:grpSp>
        <p:nvGrpSpPr>
          <p:cNvPr id="386" name="Google Shape;386;p14"/>
          <p:cNvGrpSpPr/>
          <p:nvPr/>
        </p:nvGrpSpPr>
        <p:grpSpPr>
          <a:xfrm>
            <a:off x="1925741" y="9205778"/>
            <a:ext cx="4183954" cy="798742"/>
            <a:chOff x="0" y="-70029"/>
            <a:chExt cx="5578606" cy="1064989"/>
          </a:xfrm>
        </p:grpSpPr>
        <p:sp>
          <p:nvSpPr>
            <p:cNvPr id="387" name="Google Shape;387;p14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88" name="Google Shape;388;p14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389" name="Google Shape;389;p14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0" name="Google Shape;390;p14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24575" tIns="24575" rIns="24575" bIns="245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91" name="Google Shape;391;p14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  <p:grpSp>
        <p:nvGrpSpPr>
          <p:cNvPr id="392" name="Google Shape;392;p14"/>
          <p:cNvGrpSpPr/>
          <p:nvPr/>
        </p:nvGrpSpPr>
        <p:grpSpPr>
          <a:xfrm>
            <a:off x="1949289" y="9205778"/>
            <a:ext cx="4183954" cy="798742"/>
            <a:chOff x="0" y="-70029"/>
            <a:chExt cx="5578606" cy="1064989"/>
          </a:xfrm>
        </p:grpSpPr>
        <p:sp>
          <p:nvSpPr>
            <p:cNvPr id="393" name="Google Shape;393;p14"/>
            <p:cNvSpPr/>
            <p:nvPr/>
          </p:nvSpPr>
          <p:spPr>
            <a:xfrm>
              <a:off x="2049271" y="30532"/>
              <a:ext cx="1754496" cy="893739"/>
            </a:xfrm>
            <a:custGeom>
              <a:avLst/>
              <a:gdLst/>
              <a:ahLst/>
              <a:cxnLst/>
              <a:rect l="l" t="t" r="r" b="b"/>
              <a:pathLst>
                <a:path w="1754496" h="893739" extrusionOk="0">
                  <a:moveTo>
                    <a:pt x="0" y="0"/>
                  </a:moveTo>
                  <a:lnTo>
                    <a:pt x="1754495" y="0"/>
                  </a:lnTo>
                  <a:lnTo>
                    <a:pt x="1754495" y="893740"/>
                  </a:lnTo>
                  <a:lnTo>
                    <a:pt x="0" y="8937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4" name="Google Shape;394;p14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95" name="Google Shape;395;p14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396" name="Google Shape;396;p14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" name="Google Shape;397;p14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98" name="Google Shape;398;p14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459"/>
        </a:solidFill>
        <a:effectLst/>
      </p:bgPr>
    </p:bg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15"/>
          <p:cNvSpPr/>
          <p:nvPr/>
        </p:nvSpPr>
        <p:spPr>
          <a:xfrm>
            <a:off x="17786004" y="8781013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4" name="Google Shape;404;p15"/>
          <p:cNvSpPr/>
          <p:nvPr/>
        </p:nvSpPr>
        <p:spPr>
          <a:xfrm rot="10800000">
            <a:off x="0" y="0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5" name="Google Shape;405;p15"/>
          <p:cNvSpPr txBox="1"/>
          <p:nvPr/>
        </p:nvSpPr>
        <p:spPr>
          <a:xfrm>
            <a:off x="1925741" y="3328565"/>
            <a:ext cx="14191977" cy="5308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99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My Career Journey</a:t>
            </a:r>
            <a:endParaRPr/>
          </a:p>
        </p:txBody>
      </p:sp>
      <p:sp>
        <p:nvSpPr>
          <p:cNvPr id="406" name="Google Shape;406;p15"/>
          <p:cNvSpPr txBox="1"/>
          <p:nvPr/>
        </p:nvSpPr>
        <p:spPr>
          <a:xfrm>
            <a:off x="1925741" y="4170600"/>
            <a:ext cx="14191977" cy="3674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99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In this section, share details on your career journey:</a:t>
            </a:r>
            <a:endParaRPr/>
          </a:p>
          <a:p>
            <a:pPr marL="690872" marR="0" lvl="1" indent="-345436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99"/>
              <a:buFont typeface="Arial"/>
              <a:buChar char="•"/>
            </a:pPr>
            <a:r>
              <a:rPr lang="en-US" sz="3199" b="0" i="0" u="none" strike="noStrike" cap="none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What were you like at school? </a:t>
            </a:r>
            <a:endParaRPr/>
          </a:p>
          <a:p>
            <a:pPr marL="690872" marR="0" lvl="1" indent="-345436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99"/>
              <a:buFont typeface="Arial"/>
              <a:buChar char="•"/>
            </a:pPr>
            <a:r>
              <a:rPr lang="en-US" sz="3199" b="0" i="0" u="none" strike="noStrike" cap="none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What subjects did you enjoy? </a:t>
            </a:r>
            <a:endParaRPr/>
          </a:p>
          <a:p>
            <a:pPr marL="690872" marR="0" lvl="1" indent="-345436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99"/>
              <a:buFont typeface="Arial"/>
              <a:buChar char="•"/>
            </a:pPr>
            <a:r>
              <a:rPr lang="en-US" sz="3199" b="0" i="0" u="none" strike="noStrike" cap="none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What qualifications did you get? </a:t>
            </a:r>
            <a:endParaRPr/>
          </a:p>
          <a:p>
            <a:pPr marL="690872" marR="0" lvl="1" indent="-345436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99"/>
              <a:buFont typeface="Arial"/>
              <a:buChar char="•"/>
            </a:pPr>
            <a:r>
              <a:rPr lang="en-US" sz="3199" b="0" i="0" u="none" strike="noStrike" cap="none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Brief overview of your career history </a:t>
            </a:r>
            <a:endParaRPr/>
          </a:p>
          <a:p>
            <a:pPr marL="690872" marR="0" lvl="1" indent="-345436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99"/>
              <a:buFont typeface="Arial"/>
              <a:buChar char="•"/>
            </a:pPr>
            <a:r>
              <a:rPr lang="en-US" sz="3199" b="0" i="0" u="none" strike="noStrike" cap="none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How did you get to the role you have today?</a:t>
            </a:r>
            <a:endParaRPr/>
          </a:p>
          <a:p>
            <a:pPr marL="0" marR="0" lvl="0" indent="0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199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407" name="Google Shape;407;p15"/>
          <p:cNvSpPr txBox="1"/>
          <p:nvPr/>
        </p:nvSpPr>
        <p:spPr>
          <a:xfrm>
            <a:off x="1925741" y="2013309"/>
            <a:ext cx="9242609" cy="9210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99" b="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BECOMING A (INSERT JOB TITLE) </a:t>
            </a:r>
            <a:endParaRPr/>
          </a:p>
        </p:txBody>
      </p:sp>
      <p:sp>
        <p:nvSpPr>
          <p:cNvPr id="408" name="Google Shape;408;p15"/>
          <p:cNvSpPr txBox="1"/>
          <p:nvPr/>
        </p:nvSpPr>
        <p:spPr>
          <a:xfrm rot="-5400000">
            <a:off x="-1490886" y="8293926"/>
            <a:ext cx="3474244" cy="14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003459"/>
                </a:solidFill>
                <a:latin typeface="Rubik"/>
                <a:ea typeface="Rubik"/>
                <a:cs typeface="Rubik"/>
                <a:sym typeface="Rubik"/>
              </a:rPr>
              <a:t>© Built Environment Schools Trust</a:t>
            </a:r>
            <a:endParaRPr/>
          </a:p>
        </p:txBody>
      </p:sp>
      <p:grpSp>
        <p:nvGrpSpPr>
          <p:cNvPr id="409" name="Google Shape;409;p15"/>
          <p:cNvGrpSpPr/>
          <p:nvPr/>
        </p:nvGrpSpPr>
        <p:grpSpPr>
          <a:xfrm>
            <a:off x="1949289" y="9205778"/>
            <a:ext cx="4183954" cy="798742"/>
            <a:chOff x="0" y="-70029"/>
            <a:chExt cx="5578606" cy="1064989"/>
          </a:xfrm>
        </p:grpSpPr>
        <p:sp>
          <p:nvSpPr>
            <p:cNvPr id="410" name="Google Shape;410;p15"/>
            <p:cNvSpPr/>
            <p:nvPr/>
          </p:nvSpPr>
          <p:spPr>
            <a:xfrm>
              <a:off x="2049271" y="30532"/>
              <a:ext cx="1754496" cy="893739"/>
            </a:xfrm>
            <a:custGeom>
              <a:avLst/>
              <a:gdLst/>
              <a:ahLst/>
              <a:cxnLst/>
              <a:rect l="l" t="t" r="r" b="b"/>
              <a:pathLst>
                <a:path w="1754496" h="893739" extrusionOk="0">
                  <a:moveTo>
                    <a:pt x="0" y="0"/>
                  </a:moveTo>
                  <a:lnTo>
                    <a:pt x="1754495" y="0"/>
                  </a:lnTo>
                  <a:lnTo>
                    <a:pt x="1754495" y="893740"/>
                  </a:lnTo>
                  <a:lnTo>
                    <a:pt x="0" y="8937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" name="Google Shape;411;p15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12" name="Google Shape;412;p15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413" name="Google Shape;413;p15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" name="Google Shape;414;p15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15" name="Google Shape;415;p15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459"/>
        </a:solidFill>
        <a:effectLst/>
      </p:bgPr>
    </p:bg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16"/>
          <p:cNvSpPr/>
          <p:nvPr/>
        </p:nvSpPr>
        <p:spPr>
          <a:xfrm>
            <a:off x="17786004" y="8781013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p16"/>
          <p:cNvSpPr/>
          <p:nvPr/>
        </p:nvSpPr>
        <p:spPr>
          <a:xfrm rot="10800000">
            <a:off x="0" y="0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p16"/>
          <p:cNvSpPr txBox="1"/>
          <p:nvPr/>
        </p:nvSpPr>
        <p:spPr>
          <a:xfrm>
            <a:off x="2048004" y="2898147"/>
            <a:ext cx="14192100" cy="49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99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My Career Journey</a:t>
            </a:r>
            <a:endParaRPr/>
          </a:p>
        </p:txBody>
      </p:sp>
      <p:sp>
        <p:nvSpPr>
          <p:cNvPr id="423" name="Google Shape;423;p16"/>
          <p:cNvSpPr txBox="1"/>
          <p:nvPr/>
        </p:nvSpPr>
        <p:spPr>
          <a:xfrm>
            <a:off x="1925804" y="3644441"/>
            <a:ext cx="14192100" cy="56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99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In this section, share details of a project you have worked on: </a:t>
            </a:r>
            <a:endParaRPr/>
          </a:p>
          <a:p>
            <a:pPr marL="690872" marR="0" lvl="1" indent="-345436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99"/>
              <a:buFont typeface="Arial"/>
              <a:buChar char="•"/>
            </a:pPr>
            <a:r>
              <a:rPr lang="en-US" sz="3199" b="0" i="0" u="none" strike="noStrike" cap="none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what was the project? </a:t>
            </a:r>
            <a:endParaRPr/>
          </a:p>
          <a:p>
            <a:pPr marL="690872" marR="0" lvl="1" indent="-345436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99"/>
              <a:buFont typeface="Arial"/>
              <a:buChar char="•"/>
            </a:pPr>
            <a:r>
              <a:rPr lang="en-US" sz="3199" b="0" i="0" u="none" strike="noStrike" cap="none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why was the project being delivered?</a:t>
            </a:r>
            <a:endParaRPr/>
          </a:p>
          <a:p>
            <a:pPr marL="690872" marR="0" lvl="1" indent="-345436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99"/>
              <a:buFont typeface="Arial"/>
              <a:buChar char="•"/>
            </a:pPr>
            <a:r>
              <a:rPr lang="en-US" sz="3199" b="0" i="0" u="none" strike="noStrike" cap="none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What was your role on the project. </a:t>
            </a:r>
            <a:endParaRPr/>
          </a:p>
          <a:p>
            <a:pPr marL="690872" marR="0" lvl="1" indent="-345436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99"/>
              <a:buFont typeface="Arial"/>
              <a:buChar char="•"/>
            </a:pPr>
            <a:r>
              <a:rPr lang="en-US" sz="3199" b="0" i="0" u="none" strike="noStrike" cap="none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why is your role important to the project. </a:t>
            </a:r>
            <a:endParaRPr/>
          </a:p>
          <a:p>
            <a:pPr marL="0" marR="0" lvl="0" indent="0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199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99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Ideally include photos if you can.</a:t>
            </a:r>
            <a:endParaRPr/>
          </a:p>
          <a:p>
            <a:pPr marL="0" marR="0" lvl="0" indent="0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199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199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424" name="Google Shape;424;p16"/>
          <p:cNvSpPr txBox="1"/>
          <p:nvPr/>
        </p:nvSpPr>
        <p:spPr>
          <a:xfrm>
            <a:off x="1925741" y="1505984"/>
            <a:ext cx="14192100" cy="129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99" b="1">
                <a:solidFill>
                  <a:srgbClr val="EF476F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THE ROLE OF A (INSERT JOB TITLE) (INSERT NAME OF PROJECT) </a:t>
            </a:r>
            <a:endParaRPr/>
          </a:p>
        </p:txBody>
      </p:sp>
      <p:sp>
        <p:nvSpPr>
          <p:cNvPr id="425" name="Google Shape;425;p16"/>
          <p:cNvSpPr txBox="1"/>
          <p:nvPr/>
        </p:nvSpPr>
        <p:spPr>
          <a:xfrm rot="-5400000">
            <a:off x="-1490886" y="8293926"/>
            <a:ext cx="3474244" cy="14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003459"/>
                </a:solidFill>
                <a:latin typeface="Rubik"/>
                <a:ea typeface="Rubik"/>
                <a:cs typeface="Rubik"/>
                <a:sym typeface="Rubik"/>
              </a:rPr>
              <a:t>© Built Environment Schools Trust</a:t>
            </a:r>
            <a:endParaRPr/>
          </a:p>
        </p:txBody>
      </p:sp>
      <p:grpSp>
        <p:nvGrpSpPr>
          <p:cNvPr id="426" name="Google Shape;426;p16"/>
          <p:cNvGrpSpPr/>
          <p:nvPr/>
        </p:nvGrpSpPr>
        <p:grpSpPr>
          <a:xfrm>
            <a:off x="1949289" y="9205778"/>
            <a:ext cx="4183954" cy="798742"/>
            <a:chOff x="0" y="-70029"/>
            <a:chExt cx="5578606" cy="1064989"/>
          </a:xfrm>
        </p:grpSpPr>
        <p:sp>
          <p:nvSpPr>
            <p:cNvPr id="427" name="Google Shape;427;p16"/>
            <p:cNvSpPr/>
            <p:nvPr/>
          </p:nvSpPr>
          <p:spPr>
            <a:xfrm>
              <a:off x="2049271" y="30532"/>
              <a:ext cx="1754496" cy="893739"/>
            </a:xfrm>
            <a:custGeom>
              <a:avLst/>
              <a:gdLst/>
              <a:ahLst/>
              <a:cxnLst/>
              <a:rect l="l" t="t" r="r" b="b"/>
              <a:pathLst>
                <a:path w="1754496" h="893739" extrusionOk="0">
                  <a:moveTo>
                    <a:pt x="0" y="0"/>
                  </a:moveTo>
                  <a:lnTo>
                    <a:pt x="1754495" y="0"/>
                  </a:lnTo>
                  <a:lnTo>
                    <a:pt x="1754495" y="893740"/>
                  </a:lnTo>
                  <a:lnTo>
                    <a:pt x="0" y="8937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8" name="Google Shape;428;p16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29" name="Google Shape;429;p16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430" name="Google Shape;430;p16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1" name="Google Shape;431;p16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32" name="Google Shape;432;p16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459"/>
        </a:solidFill>
        <a:effectLst/>
      </p:bgPr>
    </p:bg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17"/>
          <p:cNvSpPr/>
          <p:nvPr/>
        </p:nvSpPr>
        <p:spPr>
          <a:xfrm>
            <a:off x="17786004" y="8781013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Google Shape;438;p17"/>
          <p:cNvSpPr/>
          <p:nvPr/>
        </p:nvSpPr>
        <p:spPr>
          <a:xfrm rot="10800000">
            <a:off x="0" y="0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p17"/>
          <p:cNvSpPr txBox="1"/>
          <p:nvPr/>
        </p:nvSpPr>
        <p:spPr>
          <a:xfrm>
            <a:off x="1925804" y="2293997"/>
            <a:ext cx="141921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99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BUILDING A SUSTAINABLE FUTURE </a:t>
            </a:r>
            <a:endParaRPr/>
          </a:p>
        </p:txBody>
      </p:sp>
      <p:sp>
        <p:nvSpPr>
          <p:cNvPr id="440" name="Google Shape;440;p17"/>
          <p:cNvSpPr txBox="1"/>
          <p:nvPr/>
        </p:nvSpPr>
        <p:spPr>
          <a:xfrm>
            <a:off x="1949300" y="3026350"/>
            <a:ext cx="12906600" cy="509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99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Interested in exploring careers within the built environment? </a:t>
            </a:r>
            <a:endParaRPr/>
          </a:p>
          <a:p>
            <a:pPr marL="0" marR="0" lvl="0" indent="0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99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99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Take a look at MEMF career resource documents “Building Tomorrow: Career Links”</a:t>
            </a:r>
            <a:endParaRPr/>
          </a:p>
          <a:p>
            <a:pPr marL="0" marR="0" lvl="0" indent="0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99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99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Keen to showcase your creativity and design skills? </a:t>
            </a:r>
            <a:endParaRPr/>
          </a:p>
          <a:p>
            <a:pPr marL="0" marR="0" lvl="0" indent="0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99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Why not take part in the MEMF National School Competition, Building a Sustainable Future. </a:t>
            </a:r>
            <a:endParaRPr sz="3199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99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                                                       			 Visit </a:t>
            </a:r>
            <a:r>
              <a:rPr lang="en-US" sz="3199" u="sng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www.memf.careers </a:t>
            </a:r>
            <a:endParaRPr/>
          </a:p>
        </p:txBody>
      </p:sp>
      <p:sp>
        <p:nvSpPr>
          <p:cNvPr id="441" name="Google Shape;441;p17"/>
          <p:cNvSpPr txBox="1"/>
          <p:nvPr/>
        </p:nvSpPr>
        <p:spPr>
          <a:xfrm>
            <a:off x="1925741" y="1330959"/>
            <a:ext cx="141921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99" b="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MY ENVIRONMENT MY FUTURE</a:t>
            </a:r>
            <a:endParaRPr/>
          </a:p>
        </p:txBody>
      </p:sp>
      <p:sp>
        <p:nvSpPr>
          <p:cNvPr id="442" name="Google Shape;442;p17"/>
          <p:cNvSpPr txBox="1"/>
          <p:nvPr/>
        </p:nvSpPr>
        <p:spPr>
          <a:xfrm rot="-5400000">
            <a:off x="-1490886" y="8293926"/>
            <a:ext cx="3474244" cy="14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003459"/>
                </a:solidFill>
                <a:latin typeface="Rubik"/>
                <a:ea typeface="Rubik"/>
                <a:cs typeface="Rubik"/>
                <a:sym typeface="Rubik"/>
              </a:rPr>
              <a:t>© Built Environment Schools Trust</a:t>
            </a:r>
            <a:endParaRPr/>
          </a:p>
        </p:txBody>
      </p:sp>
      <p:sp>
        <p:nvSpPr>
          <p:cNvPr id="443" name="Google Shape;443;p17"/>
          <p:cNvSpPr/>
          <p:nvPr/>
        </p:nvSpPr>
        <p:spPr>
          <a:xfrm>
            <a:off x="14309413" y="4217354"/>
            <a:ext cx="3476584" cy="3333934"/>
          </a:xfrm>
          <a:custGeom>
            <a:avLst/>
            <a:gdLst/>
            <a:ahLst/>
            <a:cxnLst/>
            <a:rect l="l" t="t" r="r" b="b"/>
            <a:pathLst>
              <a:path w="3476584" h="3333934" extrusionOk="0">
                <a:moveTo>
                  <a:pt x="0" y="0"/>
                </a:moveTo>
                <a:lnTo>
                  <a:pt x="3476584" y="0"/>
                </a:lnTo>
                <a:lnTo>
                  <a:pt x="3476584" y="3333934"/>
                </a:lnTo>
                <a:lnTo>
                  <a:pt x="0" y="333393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44" name="Google Shape;444;p17"/>
          <p:cNvGrpSpPr/>
          <p:nvPr/>
        </p:nvGrpSpPr>
        <p:grpSpPr>
          <a:xfrm>
            <a:off x="1949289" y="9205778"/>
            <a:ext cx="4183954" cy="798742"/>
            <a:chOff x="0" y="-70029"/>
            <a:chExt cx="5578606" cy="1064989"/>
          </a:xfrm>
        </p:grpSpPr>
        <p:sp>
          <p:nvSpPr>
            <p:cNvPr id="445" name="Google Shape;445;p17"/>
            <p:cNvSpPr/>
            <p:nvPr/>
          </p:nvSpPr>
          <p:spPr>
            <a:xfrm>
              <a:off x="2049271" y="30532"/>
              <a:ext cx="1754496" cy="893739"/>
            </a:xfrm>
            <a:custGeom>
              <a:avLst/>
              <a:gdLst/>
              <a:ahLst/>
              <a:cxnLst/>
              <a:rect l="l" t="t" r="r" b="b"/>
              <a:pathLst>
                <a:path w="1754496" h="893739" extrusionOk="0">
                  <a:moveTo>
                    <a:pt x="0" y="0"/>
                  </a:moveTo>
                  <a:lnTo>
                    <a:pt x="1754495" y="0"/>
                  </a:lnTo>
                  <a:lnTo>
                    <a:pt x="1754495" y="893740"/>
                  </a:lnTo>
                  <a:lnTo>
                    <a:pt x="0" y="8937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6" name="Google Shape;446;p17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47" name="Google Shape;447;p17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448" name="Google Shape;448;p17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9" name="Google Shape;449;p17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50" name="Google Shape;450;p17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5" name="Google Shape;455;p18"/>
          <p:cNvGrpSpPr/>
          <p:nvPr/>
        </p:nvGrpSpPr>
        <p:grpSpPr>
          <a:xfrm>
            <a:off x="0" y="-180826"/>
            <a:ext cx="18288000" cy="10467826"/>
            <a:chOff x="0" y="-47625"/>
            <a:chExt cx="4816593" cy="2756958"/>
          </a:xfrm>
        </p:grpSpPr>
        <p:sp>
          <p:nvSpPr>
            <p:cNvPr id="456" name="Google Shape;456;p18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 extrusionOk="0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345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" name="Google Shape;457;p18"/>
            <p:cNvSpPr txBox="1"/>
            <p:nvPr/>
          </p:nvSpPr>
          <p:spPr>
            <a:xfrm>
              <a:off x="0" y="-47625"/>
              <a:ext cx="4816593" cy="27569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8" name="Google Shape;458;p18"/>
          <p:cNvSpPr/>
          <p:nvPr/>
        </p:nvSpPr>
        <p:spPr>
          <a:xfrm>
            <a:off x="17786004" y="8781013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9" name="Google Shape;459;p18"/>
          <p:cNvSpPr/>
          <p:nvPr/>
        </p:nvSpPr>
        <p:spPr>
          <a:xfrm rot="10800000">
            <a:off x="0" y="0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0" name="Google Shape;460;p18"/>
          <p:cNvSpPr/>
          <p:nvPr/>
        </p:nvSpPr>
        <p:spPr>
          <a:xfrm>
            <a:off x="4927307" y="283327"/>
            <a:ext cx="13748140" cy="9720347"/>
          </a:xfrm>
          <a:custGeom>
            <a:avLst/>
            <a:gdLst/>
            <a:ahLst/>
            <a:cxnLst/>
            <a:rect l="l" t="t" r="r" b="b"/>
            <a:pathLst>
              <a:path w="13748140" h="9720347" extrusionOk="0">
                <a:moveTo>
                  <a:pt x="0" y="0"/>
                </a:moveTo>
                <a:lnTo>
                  <a:pt x="13748140" y="0"/>
                </a:lnTo>
                <a:lnTo>
                  <a:pt x="13748140" y="9720346"/>
                </a:lnTo>
                <a:lnTo>
                  <a:pt x="0" y="972034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1" name="Google Shape;461;p18"/>
          <p:cNvSpPr txBox="1"/>
          <p:nvPr/>
        </p:nvSpPr>
        <p:spPr>
          <a:xfrm rot="-5400000">
            <a:off x="-1490886" y="8293926"/>
            <a:ext cx="3474244" cy="14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EFCFC"/>
                </a:solidFill>
                <a:latin typeface="Rubik"/>
                <a:ea typeface="Rubik"/>
                <a:cs typeface="Rubik"/>
                <a:sym typeface="Rubik"/>
              </a:rPr>
              <a:t>© Built Environment Schools Trust</a:t>
            </a:r>
            <a:endParaRPr/>
          </a:p>
        </p:txBody>
      </p:sp>
      <p:sp>
        <p:nvSpPr>
          <p:cNvPr id="462" name="Google Shape;462;p18"/>
          <p:cNvSpPr txBox="1"/>
          <p:nvPr/>
        </p:nvSpPr>
        <p:spPr>
          <a:xfrm>
            <a:off x="1638570" y="4087808"/>
            <a:ext cx="4105210" cy="2737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5" b="1">
                <a:solidFill>
                  <a:srgbClr val="FFFFFF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Thank you for listening.</a:t>
            </a:r>
            <a:endParaRPr/>
          </a:p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5" b="1">
              <a:solidFill>
                <a:srgbClr val="FFFFFF"/>
              </a:solidFill>
              <a:latin typeface="Rubik SemiBold"/>
              <a:ea typeface="Rubik SemiBold"/>
              <a:cs typeface="Rubik SemiBold"/>
              <a:sym typeface="Rubik SemiBold"/>
            </a:endParaRPr>
          </a:p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5" b="1">
                <a:solidFill>
                  <a:srgbClr val="FFFFFF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Any questions? </a:t>
            </a:r>
            <a:endParaRPr/>
          </a:p>
        </p:txBody>
      </p:sp>
      <p:grpSp>
        <p:nvGrpSpPr>
          <p:cNvPr id="463" name="Google Shape;463;p18"/>
          <p:cNvGrpSpPr/>
          <p:nvPr/>
        </p:nvGrpSpPr>
        <p:grpSpPr>
          <a:xfrm>
            <a:off x="1949289" y="9205778"/>
            <a:ext cx="4183954" cy="798742"/>
            <a:chOff x="0" y="-70029"/>
            <a:chExt cx="5578606" cy="1064989"/>
          </a:xfrm>
        </p:grpSpPr>
        <p:sp>
          <p:nvSpPr>
            <p:cNvPr id="464" name="Google Shape;464;p18"/>
            <p:cNvSpPr/>
            <p:nvPr/>
          </p:nvSpPr>
          <p:spPr>
            <a:xfrm>
              <a:off x="2049271" y="30532"/>
              <a:ext cx="1754496" cy="893739"/>
            </a:xfrm>
            <a:custGeom>
              <a:avLst/>
              <a:gdLst/>
              <a:ahLst/>
              <a:cxnLst/>
              <a:rect l="l" t="t" r="r" b="b"/>
              <a:pathLst>
                <a:path w="1754496" h="893739" extrusionOk="0">
                  <a:moveTo>
                    <a:pt x="0" y="0"/>
                  </a:moveTo>
                  <a:lnTo>
                    <a:pt x="1754495" y="0"/>
                  </a:lnTo>
                  <a:lnTo>
                    <a:pt x="1754495" y="893740"/>
                  </a:lnTo>
                  <a:lnTo>
                    <a:pt x="0" y="8937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5" name="Google Shape;465;p18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66" name="Google Shape;466;p18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467" name="Google Shape;467;p18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8" name="Google Shape;468;p18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69" name="Google Shape;469;p18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oogle Shape;104;p2"/>
          <p:cNvGrpSpPr/>
          <p:nvPr/>
        </p:nvGrpSpPr>
        <p:grpSpPr>
          <a:xfrm>
            <a:off x="-153807" y="-514834"/>
            <a:ext cx="18760608" cy="10996265"/>
            <a:chOff x="0" y="-95250"/>
            <a:chExt cx="4941065" cy="2896136"/>
          </a:xfrm>
        </p:grpSpPr>
        <p:sp>
          <p:nvSpPr>
            <p:cNvPr id="105" name="Google Shape;105;p2"/>
            <p:cNvSpPr/>
            <p:nvPr/>
          </p:nvSpPr>
          <p:spPr>
            <a:xfrm>
              <a:off x="0" y="0"/>
              <a:ext cx="4941065" cy="2800886"/>
            </a:xfrm>
            <a:custGeom>
              <a:avLst/>
              <a:gdLst/>
              <a:ahLst/>
              <a:cxnLst/>
              <a:rect l="l" t="t" r="r" b="b"/>
              <a:pathLst>
                <a:path w="4941065" h="2800886" extrusionOk="0">
                  <a:moveTo>
                    <a:pt x="0" y="0"/>
                  </a:moveTo>
                  <a:lnTo>
                    <a:pt x="4941065" y="0"/>
                  </a:lnTo>
                  <a:lnTo>
                    <a:pt x="4941065" y="2800886"/>
                  </a:lnTo>
                  <a:lnTo>
                    <a:pt x="0" y="2800886"/>
                  </a:lnTo>
                  <a:close/>
                </a:path>
              </a:pathLst>
            </a:custGeom>
            <a:solidFill>
              <a:srgbClr val="00345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2"/>
            <p:cNvSpPr txBox="1"/>
            <p:nvPr/>
          </p:nvSpPr>
          <p:spPr>
            <a:xfrm>
              <a:off x="0" y="-95250"/>
              <a:ext cx="4941065" cy="28961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46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ctr" rtl="0">
                <a:lnSpc>
                  <a:spcPct val="146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7" name="Google Shape;107;p2"/>
          <p:cNvSpPr/>
          <p:nvPr/>
        </p:nvSpPr>
        <p:spPr>
          <a:xfrm>
            <a:off x="10632119" y="0"/>
            <a:ext cx="13667043" cy="10288673"/>
          </a:xfrm>
          <a:custGeom>
            <a:avLst/>
            <a:gdLst/>
            <a:ahLst/>
            <a:cxnLst/>
            <a:rect l="l" t="t" r="r" b="b"/>
            <a:pathLst>
              <a:path w="1130300" h="850900" extrusionOk="0">
                <a:moveTo>
                  <a:pt x="0" y="635000"/>
                </a:moveTo>
                <a:lnTo>
                  <a:pt x="0" y="850900"/>
                </a:lnTo>
                <a:lnTo>
                  <a:pt x="1130300" y="850900"/>
                </a:lnTo>
                <a:lnTo>
                  <a:pt x="1130300" y="0"/>
                </a:lnTo>
                <a:lnTo>
                  <a:pt x="215900" y="0"/>
                </a:lnTo>
                <a:lnTo>
                  <a:pt x="215900" y="203200"/>
                </a:lnTo>
                <a:lnTo>
                  <a:pt x="139700" y="203200"/>
                </a:lnTo>
                <a:lnTo>
                  <a:pt x="139700" y="419100"/>
                </a:lnTo>
                <a:lnTo>
                  <a:pt x="63500" y="419100"/>
                </a:lnTo>
                <a:lnTo>
                  <a:pt x="63500" y="63500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r="5616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"/>
          <p:cNvSpPr/>
          <p:nvPr/>
        </p:nvSpPr>
        <p:spPr>
          <a:xfrm rot="10800000">
            <a:off x="0" y="0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2"/>
          <p:cNvSpPr txBox="1"/>
          <p:nvPr/>
        </p:nvSpPr>
        <p:spPr>
          <a:xfrm>
            <a:off x="1941486" y="1696288"/>
            <a:ext cx="1826323" cy="302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5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1" b="1">
                <a:solidFill>
                  <a:srgbClr val="EF476F"/>
                </a:solidFill>
                <a:latin typeface="Rubik Black"/>
                <a:ea typeface="Rubik Black"/>
                <a:cs typeface="Rubik Black"/>
                <a:sym typeface="Rubik Black"/>
              </a:rPr>
              <a:t>INTRODUCTIONS </a:t>
            </a:r>
            <a:endParaRPr/>
          </a:p>
        </p:txBody>
      </p:sp>
      <p:sp>
        <p:nvSpPr>
          <p:cNvPr id="110" name="Google Shape;110;p2"/>
          <p:cNvSpPr txBox="1"/>
          <p:nvPr/>
        </p:nvSpPr>
        <p:spPr>
          <a:xfrm>
            <a:off x="1925741" y="2013309"/>
            <a:ext cx="4089983" cy="9210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99" b="1">
                <a:solidFill>
                  <a:srgbClr val="EF476F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WHO AM I? </a:t>
            </a:r>
            <a:endParaRPr/>
          </a:p>
        </p:txBody>
      </p:sp>
      <p:sp>
        <p:nvSpPr>
          <p:cNvPr id="111" name="Google Shape;111;p2"/>
          <p:cNvSpPr txBox="1"/>
          <p:nvPr/>
        </p:nvSpPr>
        <p:spPr>
          <a:xfrm>
            <a:off x="1949289" y="3721485"/>
            <a:ext cx="8138064" cy="3004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998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38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NAME </a:t>
            </a:r>
            <a:endParaRPr/>
          </a:p>
          <a:p>
            <a:pPr marL="0" marR="0" lvl="0" indent="0" algn="l" rtl="0">
              <a:lnSpc>
                <a:spcPct val="12998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38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JOB TITLE </a:t>
            </a:r>
            <a:endParaRPr/>
          </a:p>
          <a:p>
            <a:pPr marL="0" marR="0" lvl="0" indent="0" algn="l" rtl="0">
              <a:lnSpc>
                <a:spcPct val="12998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38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COMPANY </a:t>
            </a:r>
            <a:endParaRPr/>
          </a:p>
          <a:p>
            <a:pPr marL="0" marR="0" lvl="0" indent="0" algn="l" rtl="0">
              <a:lnSpc>
                <a:spcPct val="129984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638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l" rtl="0">
              <a:lnSpc>
                <a:spcPct val="12998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38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BRIEFLY ADD A FEW POINTS WHAT YOUR ROLE INVOLVES, HOW LONG YOU HAVE BEEN IN THE ROLE AND WHY YOU LIKE THE ROLE. </a:t>
            </a:r>
            <a:endParaRPr/>
          </a:p>
        </p:txBody>
      </p:sp>
      <p:sp>
        <p:nvSpPr>
          <p:cNvPr id="112" name="Google Shape;112;p2"/>
          <p:cNvSpPr txBox="1"/>
          <p:nvPr/>
        </p:nvSpPr>
        <p:spPr>
          <a:xfrm rot="-5400000">
            <a:off x="-1490886" y="8293926"/>
            <a:ext cx="3474244" cy="14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EFCFC"/>
                </a:solidFill>
                <a:latin typeface="Rubik"/>
                <a:ea typeface="Rubik"/>
                <a:cs typeface="Rubik"/>
                <a:sym typeface="Rubik"/>
              </a:rPr>
              <a:t>© Built Environment Schools Trust</a:t>
            </a:r>
            <a:endParaRPr/>
          </a:p>
        </p:txBody>
      </p:sp>
      <p:grpSp>
        <p:nvGrpSpPr>
          <p:cNvPr id="113" name="Google Shape;113;p2"/>
          <p:cNvGrpSpPr/>
          <p:nvPr/>
        </p:nvGrpSpPr>
        <p:grpSpPr>
          <a:xfrm>
            <a:off x="1949289" y="9205778"/>
            <a:ext cx="4183954" cy="798742"/>
            <a:chOff x="0" y="-70029"/>
            <a:chExt cx="5578606" cy="1064989"/>
          </a:xfrm>
        </p:grpSpPr>
        <p:sp>
          <p:nvSpPr>
            <p:cNvPr id="114" name="Google Shape;114;p2"/>
            <p:cNvSpPr/>
            <p:nvPr/>
          </p:nvSpPr>
          <p:spPr>
            <a:xfrm>
              <a:off x="2049271" y="30532"/>
              <a:ext cx="1754496" cy="893739"/>
            </a:xfrm>
            <a:custGeom>
              <a:avLst/>
              <a:gdLst/>
              <a:ahLst/>
              <a:cxnLst/>
              <a:rect l="l" t="t" r="r" b="b"/>
              <a:pathLst>
                <a:path w="1754496" h="893739" extrusionOk="0">
                  <a:moveTo>
                    <a:pt x="0" y="0"/>
                  </a:moveTo>
                  <a:lnTo>
                    <a:pt x="1754495" y="0"/>
                  </a:lnTo>
                  <a:lnTo>
                    <a:pt x="1754495" y="893740"/>
                  </a:lnTo>
                  <a:lnTo>
                    <a:pt x="0" y="8937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6" name="Google Shape;116;p2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117" name="Google Shape;117;p2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8" name="Google Shape;118;p2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9" name="Google Shape;119;p2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20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79" name="Google Shape;479;p20"/>
          <p:cNvGrpSpPr/>
          <p:nvPr/>
        </p:nvGrpSpPr>
        <p:grpSpPr>
          <a:xfrm>
            <a:off x="-161923" y="-145559"/>
            <a:ext cx="18583922" cy="10540527"/>
            <a:chOff x="0" y="-28575"/>
            <a:chExt cx="4894531" cy="2776106"/>
          </a:xfrm>
        </p:grpSpPr>
        <p:sp>
          <p:nvSpPr>
            <p:cNvPr id="480" name="Google Shape;480;p20"/>
            <p:cNvSpPr/>
            <p:nvPr/>
          </p:nvSpPr>
          <p:spPr>
            <a:xfrm>
              <a:off x="0" y="0"/>
              <a:ext cx="4894531" cy="2747531"/>
            </a:xfrm>
            <a:custGeom>
              <a:avLst/>
              <a:gdLst/>
              <a:ahLst/>
              <a:cxnLst/>
              <a:rect l="l" t="t" r="r" b="b"/>
              <a:pathLst>
                <a:path w="4894531" h="2747531" extrusionOk="0">
                  <a:moveTo>
                    <a:pt x="0" y="0"/>
                  </a:moveTo>
                  <a:lnTo>
                    <a:pt x="4894531" y="0"/>
                  </a:lnTo>
                  <a:lnTo>
                    <a:pt x="4894531" y="2747531"/>
                  </a:lnTo>
                  <a:lnTo>
                    <a:pt x="0" y="2747531"/>
                  </a:lnTo>
                  <a:close/>
                </a:path>
              </a:pathLst>
            </a:custGeom>
            <a:solidFill>
              <a:srgbClr val="00345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1" name="Google Shape;481;p20"/>
            <p:cNvSpPr txBox="1"/>
            <p:nvPr/>
          </p:nvSpPr>
          <p:spPr>
            <a:xfrm>
              <a:off x="0" y="-28575"/>
              <a:ext cx="4894531" cy="27761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9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2" name="Google Shape;482;p20"/>
          <p:cNvSpPr/>
          <p:nvPr/>
        </p:nvSpPr>
        <p:spPr>
          <a:xfrm>
            <a:off x="17786004" y="8781013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3" name="Google Shape;483;p20"/>
          <p:cNvSpPr/>
          <p:nvPr/>
        </p:nvSpPr>
        <p:spPr>
          <a:xfrm rot="10800000">
            <a:off x="0" y="0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84" name="Google Shape;484;p20"/>
          <p:cNvGrpSpPr/>
          <p:nvPr/>
        </p:nvGrpSpPr>
        <p:grpSpPr>
          <a:xfrm>
            <a:off x="1949289" y="9205778"/>
            <a:ext cx="4183954" cy="798742"/>
            <a:chOff x="0" y="-70029"/>
            <a:chExt cx="5578606" cy="1064989"/>
          </a:xfrm>
        </p:grpSpPr>
        <p:sp>
          <p:nvSpPr>
            <p:cNvPr id="485" name="Google Shape;485;p20"/>
            <p:cNvSpPr/>
            <p:nvPr/>
          </p:nvSpPr>
          <p:spPr>
            <a:xfrm>
              <a:off x="2049271" y="30532"/>
              <a:ext cx="1754496" cy="893739"/>
            </a:xfrm>
            <a:custGeom>
              <a:avLst/>
              <a:gdLst/>
              <a:ahLst/>
              <a:cxnLst/>
              <a:rect l="l" t="t" r="r" b="b"/>
              <a:pathLst>
                <a:path w="1754496" h="893739" extrusionOk="0">
                  <a:moveTo>
                    <a:pt x="0" y="0"/>
                  </a:moveTo>
                  <a:lnTo>
                    <a:pt x="1754495" y="0"/>
                  </a:lnTo>
                  <a:lnTo>
                    <a:pt x="1754495" y="893740"/>
                  </a:lnTo>
                  <a:lnTo>
                    <a:pt x="0" y="8937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6" name="Google Shape;486;p20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87" name="Google Shape;487;p20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488" name="Google Shape;488;p20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9" name="Google Shape;489;p20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90" name="Google Shape;490;p20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  <p:sp>
        <p:nvSpPr>
          <p:cNvPr id="491" name="Google Shape;491;p20"/>
          <p:cNvSpPr/>
          <p:nvPr/>
        </p:nvSpPr>
        <p:spPr>
          <a:xfrm>
            <a:off x="3727384" y="752993"/>
            <a:ext cx="11252557" cy="8397221"/>
          </a:xfrm>
          <a:custGeom>
            <a:avLst/>
            <a:gdLst/>
            <a:ahLst/>
            <a:cxnLst/>
            <a:rect l="l" t="t" r="r" b="b"/>
            <a:pathLst>
              <a:path w="11252557" h="8397221" extrusionOk="0">
                <a:moveTo>
                  <a:pt x="0" y="0"/>
                </a:moveTo>
                <a:lnTo>
                  <a:pt x="11252557" y="0"/>
                </a:lnTo>
                <a:lnTo>
                  <a:pt x="11252557" y="8397221"/>
                </a:lnTo>
                <a:lnTo>
                  <a:pt x="0" y="83972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p20"/>
          <p:cNvSpPr/>
          <p:nvPr/>
        </p:nvSpPr>
        <p:spPr>
          <a:xfrm>
            <a:off x="14844599" y="8446245"/>
            <a:ext cx="270685" cy="812055"/>
          </a:xfrm>
          <a:custGeom>
            <a:avLst/>
            <a:gdLst/>
            <a:ahLst/>
            <a:cxnLst/>
            <a:rect l="l" t="t" r="r" b="b"/>
            <a:pathLst>
              <a:path w="270685" h="812055" extrusionOk="0">
                <a:moveTo>
                  <a:pt x="0" y="0"/>
                </a:moveTo>
                <a:lnTo>
                  <a:pt x="270685" y="0"/>
                </a:lnTo>
                <a:lnTo>
                  <a:pt x="270685" y="812055"/>
                </a:lnTo>
                <a:lnTo>
                  <a:pt x="0" y="8120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3" name="Google Shape;493;p20"/>
          <p:cNvSpPr/>
          <p:nvPr/>
        </p:nvSpPr>
        <p:spPr>
          <a:xfrm rot="10800000">
            <a:off x="3592042" y="693932"/>
            <a:ext cx="270685" cy="812055"/>
          </a:xfrm>
          <a:custGeom>
            <a:avLst/>
            <a:gdLst/>
            <a:ahLst/>
            <a:cxnLst/>
            <a:rect l="l" t="t" r="r" b="b"/>
            <a:pathLst>
              <a:path w="270685" h="812055" extrusionOk="0">
                <a:moveTo>
                  <a:pt x="0" y="0"/>
                </a:moveTo>
                <a:lnTo>
                  <a:pt x="270685" y="0"/>
                </a:lnTo>
                <a:lnTo>
                  <a:pt x="270685" y="812055"/>
                </a:lnTo>
                <a:lnTo>
                  <a:pt x="0" y="8120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4" name="Google Shape;494;p20"/>
          <p:cNvSpPr txBox="1"/>
          <p:nvPr/>
        </p:nvSpPr>
        <p:spPr>
          <a:xfrm rot="-5400000">
            <a:off x="-1490886" y="8293926"/>
            <a:ext cx="3474244" cy="14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EFCFC"/>
                </a:solidFill>
                <a:latin typeface="Rubik"/>
                <a:ea typeface="Rubik"/>
                <a:cs typeface="Rubik"/>
                <a:sym typeface="Rubik"/>
              </a:rPr>
              <a:t>© Built Environment Schools Trust</a:t>
            </a:r>
            <a:endParaRPr/>
          </a:p>
        </p:txBody>
      </p:sp>
      <p:sp>
        <p:nvSpPr>
          <p:cNvPr id="495" name="Google Shape;495;p20"/>
          <p:cNvSpPr txBox="1"/>
          <p:nvPr/>
        </p:nvSpPr>
        <p:spPr>
          <a:xfrm>
            <a:off x="7123065" y="9224046"/>
            <a:ext cx="4461195" cy="624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1" b="1">
                <a:solidFill>
                  <a:srgbClr val="EF476F"/>
                </a:solidFill>
                <a:latin typeface="Rubik Black"/>
                <a:ea typeface="Rubik Black"/>
                <a:cs typeface="Rubik Black"/>
                <a:sym typeface="Rubik Black"/>
              </a:rPr>
              <a:t>Manchester Skyline</a:t>
            </a:r>
            <a:endParaRPr/>
          </a:p>
        </p:txBody>
      </p:sp>
      <p:sp>
        <p:nvSpPr>
          <p:cNvPr id="496" name="Google Shape;496;p20"/>
          <p:cNvSpPr txBox="1"/>
          <p:nvPr/>
        </p:nvSpPr>
        <p:spPr>
          <a:xfrm>
            <a:off x="5444548" y="78075"/>
            <a:ext cx="5830470" cy="624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Can you spot any landmarks?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21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02" name="Google Shape;502;p21"/>
          <p:cNvGrpSpPr/>
          <p:nvPr/>
        </p:nvGrpSpPr>
        <p:grpSpPr>
          <a:xfrm>
            <a:off x="-161923" y="-145559"/>
            <a:ext cx="18583922" cy="10540527"/>
            <a:chOff x="0" y="-28575"/>
            <a:chExt cx="4894531" cy="2776106"/>
          </a:xfrm>
        </p:grpSpPr>
        <p:sp>
          <p:nvSpPr>
            <p:cNvPr id="503" name="Google Shape;503;p21"/>
            <p:cNvSpPr/>
            <p:nvPr/>
          </p:nvSpPr>
          <p:spPr>
            <a:xfrm>
              <a:off x="0" y="0"/>
              <a:ext cx="4894531" cy="2747531"/>
            </a:xfrm>
            <a:custGeom>
              <a:avLst/>
              <a:gdLst/>
              <a:ahLst/>
              <a:cxnLst/>
              <a:rect l="l" t="t" r="r" b="b"/>
              <a:pathLst>
                <a:path w="4894531" h="2747531" extrusionOk="0">
                  <a:moveTo>
                    <a:pt x="0" y="0"/>
                  </a:moveTo>
                  <a:lnTo>
                    <a:pt x="4894531" y="0"/>
                  </a:lnTo>
                  <a:lnTo>
                    <a:pt x="4894531" y="2747531"/>
                  </a:lnTo>
                  <a:lnTo>
                    <a:pt x="0" y="2747531"/>
                  </a:lnTo>
                  <a:close/>
                </a:path>
              </a:pathLst>
            </a:custGeom>
            <a:solidFill>
              <a:srgbClr val="00345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" name="Google Shape;504;p21"/>
            <p:cNvSpPr txBox="1"/>
            <p:nvPr/>
          </p:nvSpPr>
          <p:spPr>
            <a:xfrm>
              <a:off x="0" y="-28575"/>
              <a:ext cx="4894531" cy="27761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9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5" name="Google Shape;505;p21"/>
          <p:cNvSpPr/>
          <p:nvPr/>
        </p:nvSpPr>
        <p:spPr>
          <a:xfrm>
            <a:off x="17786004" y="8781013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6" name="Google Shape;506;p21"/>
          <p:cNvSpPr/>
          <p:nvPr/>
        </p:nvSpPr>
        <p:spPr>
          <a:xfrm rot="10800000">
            <a:off x="0" y="0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07" name="Google Shape;507;p21"/>
          <p:cNvGrpSpPr/>
          <p:nvPr/>
        </p:nvGrpSpPr>
        <p:grpSpPr>
          <a:xfrm>
            <a:off x="1949289" y="9205778"/>
            <a:ext cx="4183954" cy="798742"/>
            <a:chOff x="0" y="-70029"/>
            <a:chExt cx="5578606" cy="1064989"/>
          </a:xfrm>
        </p:grpSpPr>
        <p:sp>
          <p:nvSpPr>
            <p:cNvPr id="508" name="Google Shape;508;p21"/>
            <p:cNvSpPr/>
            <p:nvPr/>
          </p:nvSpPr>
          <p:spPr>
            <a:xfrm>
              <a:off x="2049271" y="30532"/>
              <a:ext cx="1754496" cy="893739"/>
            </a:xfrm>
            <a:custGeom>
              <a:avLst/>
              <a:gdLst/>
              <a:ahLst/>
              <a:cxnLst/>
              <a:rect l="l" t="t" r="r" b="b"/>
              <a:pathLst>
                <a:path w="1754496" h="893739" extrusionOk="0">
                  <a:moveTo>
                    <a:pt x="0" y="0"/>
                  </a:moveTo>
                  <a:lnTo>
                    <a:pt x="1754495" y="0"/>
                  </a:lnTo>
                  <a:lnTo>
                    <a:pt x="1754495" y="893740"/>
                  </a:lnTo>
                  <a:lnTo>
                    <a:pt x="0" y="8937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" name="Google Shape;509;p21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10" name="Google Shape;510;p21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511" name="Google Shape;511;p21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" name="Google Shape;512;p21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13" name="Google Shape;513;p21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  <p:sp>
        <p:nvSpPr>
          <p:cNvPr id="514" name="Google Shape;514;p21"/>
          <p:cNvSpPr/>
          <p:nvPr/>
        </p:nvSpPr>
        <p:spPr>
          <a:xfrm>
            <a:off x="4568608" y="693932"/>
            <a:ext cx="8646820" cy="8409033"/>
          </a:xfrm>
          <a:custGeom>
            <a:avLst/>
            <a:gdLst/>
            <a:ahLst/>
            <a:cxnLst/>
            <a:rect l="l" t="t" r="r" b="b"/>
            <a:pathLst>
              <a:path w="8646820" h="8409033" extrusionOk="0">
                <a:moveTo>
                  <a:pt x="0" y="0"/>
                </a:moveTo>
                <a:lnTo>
                  <a:pt x="8646821" y="0"/>
                </a:lnTo>
                <a:lnTo>
                  <a:pt x="8646821" y="8409032"/>
                </a:lnTo>
                <a:lnTo>
                  <a:pt x="0" y="840903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5" name="Google Shape;515;p21"/>
          <p:cNvSpPr/>
          <p:nvPr/>
        </p:nvSpPr>
        <p:spPr>
          <a:xfrm rot="10800000">
            <a:off x="4433266" y="622672"/>
            <a:ext cx="270685" cy="812055"/>
          </a:xfrm>
          <a:custGeom>
            <a:avLst/>
            <a:gdLst/>
            <a:ahLst/>
            <a:cxnLst/>
            <a:rect l="l" t="t" r="r" b="b"/>
            <a:pathLst>
              <a:path w="270685" h="812055" extrusionOk="0">
                <a:moveTo>
                  <a:pt x="0" y="0"/>
                </a:moveTo>
                <a:lnTo>
                  <a:pt x="270685" y="0"/>
                </a:lnTo>
                <a:lnTo>
                  <a:pt x="270685" y="812056"/>
                </a:lnTo>
                <a:lnTo>
                  <a:pt x="0" y="8120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6" name="Google Shape;516;p21"/>
          <p:cNvSpPr/>
          <p:nvPr/>
        </p:nvSpPr>
        <p:spPr>
          <a:xfrm>
            <a:off x="13080086" y="8364411"/>
            <a:ext cx="270685" cy="812055"/>
          </a:xfrm>
          <a:custGeom>
            <a:avLst/>
            <a:gdLst/>
            <a:ahLst/>
            <a:cxnLst/>
            <a:rect l="l" t="t" r="r" b="b"/>
            <a:pathLst>
              <a:path w="270685" h="812055" extrusionOk="0">
                <a:moveTo>
                  <a:pt x="0" y="0"/>
                </a:moveTo>
                <a:lnTo>
                  <a:pt x="270685" y="0"/>
                </a:lnTo>
                <a:lnTo>
                  <a:pt x="270685" y="812055"/>
                </a:lnTo>
                <a:lnTo>
                  <a:pt x="0" y="8120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7" name="Google Shape;517;p21"/>
          <p:cNvSpPr txBox="1"/>
          <p:nvPr/>
        </p:nvSpPr>
        <p:spPr>
          <a:xfrm rot="-5400000">
            <a:off x="-1490886" y="8293926"/>
            <a:ext cx="3474244" cy="14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EFCFC"/>
                </a:solidFill>
                <a:latin typeface="Rubik"/>
                <a:ea typeface="Rubik"/>
                <a:cs typeface="Rubik"/>
                <a:sym typeface="Rubik"/>
              </a:rPr>
              <a:t>© Built Environment Schools Trust</a:t>
            </a:r>
            <a:endParaRPr/>
          </a:p>
        </p:txBody>
      </p:sp>
      <p:sp>
        <p:nvSpPr>
          <p:cNvPr id="518" name="Google Shape;518;p21"/>
          <p:cNvSpPr txBox="1"/>
          <p:nvPr/>
        </p:nvSpPr>
        <p:spPr>
          <a:xfrm>
            <a:off x="7123065" y="9224046"/>
            <a:ext cx="4461195" cy="624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1" b="1">
                <a:solidFill>
                  <a:srgbClr val="EF476F"/>
                </a:solidFill>
                <a:latin typeface="Rubik Black"/>
                <a:ea typeface="Rubik Black"/>
                <a:cs typeface="Rubik Black"/>
                <a:sym typeface="Rubik Black"/>
              </a:rPr>
              <a:t>Manchester Skyline</a:t>
            </a:r>
            <a:endParaRPr/>
          </a:p>
        </p:txBody>
      </p:sp>
      <p:sp>
        <p:nvSpPr>
          <p:cNvPr id="519" name="Google Shape;519;p21"/>
          <p:cNvSpPr txBox="1"/>
          <p:nvPr/>
        </p:nvSpPr>
        <p:spPr>
          <a:xfrm>
            <a:off x="6438428" y="-23683"/>
            <a:ext cx="5830470" cy="624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Can you spot any changes?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2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25" name="Google Shape;525;p22"/>
          <p:cNvGrpSpPr/>
          <p:nvPr/>
        </p:nvGrpSpPr>
        <p:grpSpPr>
          <a:xfrm>
            <a:off x="-161923" y="-145559"/>
            <a:ext cx="18583922" cy="10540527"/>
            <a:chOff x="0" y="-28575"/>
            <a:chExt cx="4894531" cy="2776106"/>
          </a:xfrm>
        </p:grpSpPr>
        <p:sp>
          <p:nvSpPr>
            <p:cNvPr id="526" name="Google Shape;526;p22"/>
            <p:cNvSpPr/>
            <p:nvPr/>
          </p:nvSpPr>
          <p:spPr>
            <a:xfrm>
              <a:off x="0" y="0"/>
              <a:ext cx="4894531" cy="2747531"/>
            </a:xfrm>
            <a:custGeom>
              <a:avLst/>
              <a:gdLst/>
              <a:ahLst/>
              <a:cxnLst/>
              <a:rect l="l" t="t" r="r" b="b"/>
              <a:pathLst>
                <a:path w="4894531" h="2747531" extrusionOk="0">
                  <a:moveTo>
                    <a:pt x="0" y="0"/>
                  </a:moveTo>
                  <a:lnTo>
                    <a:pt x="4894531" y="0"/>
                  </a:lnTo>
                  <a:lnTo>
                    <a:pt x="4894531" y="2747531"/>
                  </a:lnTo>
                  <a:lnTo>
                    <a:pt x="0" y="2747531"/>
                  </a:lnTo>
                  <a:close/>
                </a:path>
              </a:pathLst>
            </a:custGeom>
            <a:solidFill>
              <a:srgbClr val="00345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7" name="Google Shape;527;p22"/>
            <p:cNvSpPr txBox="1"/>
            <p:nvPr/>
          </p:nvSpPr>
          <p:spPr>
            <a:xfrm>
              <a:off x="0" y="-28575"/>
              <a:ext cx="4894531" cy="27761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9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28" name="Google Shape;528;p22"/>
          <p:cNvSpPr/>
          <p:nvPr/>
        </p:nvSpPr>
        <p:spPr>
          <a:xfrm>
            <a:off x="17786004" y="8781013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9" name="Google Shape;529;p22"/>
          <p:cNvSpPr/>
          <p:nvPr/>
        </p:nvSpPr>
        <p:spPr>
          <a:xfrm rot="10800000">
            <a:off x="0" y="0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30" name="Google Shape;530;p22"/>
          <p:cNvGrpSpPr/>
          <p:nvPr/>
        </p:nvGrpSpPr>
        <p:grpSpPr>
          <a:xfrm>
            <a:off x="1949289" y="9205778"/>
            <a:ext cx="4183954" cy="798742"/>
            <a:chOff x="0" y="-70029"/>
            <a:chExt cx="5578606" cy="1064989"/>
          </a:xfrm>
        </p:grpSpPr>
        <p:sp>
          <p:nvSpPr>
            <p:cNvPr id="531" name="Google Shape;531;p22"/>
            <p:cNvSpPr/>
            <p:nvPr/>
          </p:nvSpPr>
          <p:spPr>
            <a:xfrm>
              <a:off x="2049271" y="30532"/>
              <a:ext cx="1754496" cy="893739"/>
            </a:xfrm>
            <a:custGeom>
              <a:avLst/>
              <a:gdLst/>
              <a:ahLst/>
              <a:cxnLst/>
              <a:rect l="l" t="t" r="r" b="b"/>
              <a:pathLst>
                <a:path w="1754496" h="893739" extrusionOk="0">
                  <a:moveTo>
                    <a:pt x="0" y="0"/>
                  </a:moveTo>
                  <a:lnTo>
                    <a:pt x="1754495" y="0"/>
                  </a:lnTo>
                  <a:lnTo>
                    <a:pt x="1754495" y="893740"/>
                  </a:lnTo>
                  <a:lnTo>
                    <a:pt x="0" y="8937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" name="Google Shape;532;p22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33" name="Google Shape;533;p22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534" name="Google Shape;534;p22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5" name="Google Shape;535;p22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36" name="Google Shape;536;p22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  <p:sp>
        <p:nvSpPr>
          <p:cNvPr id="537" name="Google Shape;537;p22"/>
          <p:cNvSpPr/>
          <p:nvPr/>
        </p:nvSpPr>
        <p:spPr>
          <a:xfrm>
            <a:off x="17786004" y="7968958"/>
            <a:ext cx="270685" cy="812055"/>
          </a:xfrm>
          <a:custGeom>
            <a:avLst/>
            <a:gdLst/>
            <a:ahLst/>
            <a:cxnLst/>
            <a:rect l="l" t="t" r="r" b="b"/>
            <a:pathLst>
              <a:path w="270685" h="812055" extrusionOk="0">
                <a:moveTo>
                  <a:pt x="0" y="0"/>
                </a:moveTo>
                <a:lnTo>
                  <a:pt x="270685" y="0"/>
                </a:lnTo>
                <a:lnTo>
                  <a:pt x="270685" y="812055"/>
                </a:lnTo>
                <a:lnTo>
                  <a:pt x="0" y="8120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8" name="Google Shape;538;p22"/>
          <p:cNvSpPr/>
          <p:nvPr/>
        </p:nvSpPr>
        <p:spPr>
          <a:xfrm rot="10800000">
            <a:off x="520325" y="1505987"/>
            <a:ext cx="270685" cy="812055"/>
          </a:xfrm>
          <a:custGeom>
            <a:avLst/>
            <a:gdLst/>
            <a:ahLst/>
            <a:cxnLst/>
            <a:rect l="l" t="t" r="r" b="b"/>
            <a:pathLst>
              <a:path w="270685" h="812055" extrusionOk="0">
                <a:moveTo>
                  <a:pt x="0" y="0"/>
                </a:moveTo>
                <a:lnTo>
                  <a:pt x="270685" y="0"/>
                </a:lnTo>
                <a:lnTo>
                  <a:pt x="270685" y="812055"/>
                </a:lnTo>
                <a:lnTo>
                  <a:pt x="0" y="8120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9" name="Google Shape;539;p22"/>
          <p:cNvSpPr/>
          <p:nvPr/>
        </p:nvSpPr>
        <p:spPr>
          <a:xfrm>
            <a:off x="655667" y="1620842"/>
            <a:ext cx="17253424" cy="7160171"/>
          </a:xfrm>
          <a:custGeom>
            <a:avLst/>
            <a:gdLst/>
            <a:ahLst/>
            <a:cxnLst/>
            <a:rect l="l" t="t" r="r" b="b"/>
            <a:pathLst>
              <a:path w="17253424" h="7160171" extrusionOk="0">
                <a:moveTo>
                  <a:pt x="0" y="0"/>
                </a:moveTo>
                <a:lnTo>
                  <a:pt x="17253425" y="0"/>
                </a:lnTo>
                <a:lnTo>
                  <a:pt x="17253425" y="7160171"/>
                </a:lnTo>
                <a:lnTo>
                  <a:pt x="0" y="716017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0" name="Google Shape;540;p22"/>
          <p:cNvSpPr txBox="1"/>
          <p:nvPr/>
        </p:nvSpPr>
        <p:spPr>
          <a:xfrm rot="-5400000">
            <a:off x="-1490886" y="8293926"/>
            <a:ext cx="3474244" cy="14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EFCFC"/>
                </a:solidFill>
                <a:latin typeface="Rubik"/>
                <a:ea typeface="Rubik"/>
                <a:cs typeface="Rubik"/>
                <a:sym typeface="Rubik"/>
              </a:rPr>
              <a:t>© Built Environment Schools Trust</a:t>
            </a:r>
            <a:endParaRPr/>
          </a:p>
        </p:txBody>
      </p:sp>
      <p:sp>
        <p:nvSpPr>
          <p:cNvPr id="541" name="Google Shape;541;p22"/>
          <p:cNvSpPr txBox="1"/>
          <p:nvPr/>
        </p:nvSpPr>
        <p:spPr>
          <a:xfrm>
            <a:off x="7231073" y="9224046"/>
            <a:ext cx="4245180" cy="624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1" b="1">
                <a:solidFill>
                  <a:srgbClr val="EF476F"/>
                </a:solidFill>
                <a:latin typeface="Rubik Black"/>
                <a:ea typeface="Rubik Black"/>
                <a:cs typeface="Rubik Black"/>
                <a:sym typeface="Rubik Black"/>
              </a:rPr>
              <a:t>Birmingham Skyline</a:t>
            </a:r>
            <a:endParaRPr/>
          </a:p>
        </p:txBody>
      </p:sp>
      <p:sp>
        <p:nvSpPr>
          <p:cNvPr id="542" name="Google Shape;542;p22"/>
          <p:cNvSpPr txBox="1"/>
          <p:nvPr/>
        </p:nvSpPr>
        <p:spPr>
          <a:xfrm>
            <a:off x="6438428" y="626907"/>
            <a:ext cx="5830470" cy="624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Can you spot any changes?</a:t>
            </a:r>
            <a:endParaRPr/>
          </a:p>
        </p:txBody>
      </p:sp>
      <p:sp>
        <p:nvSpPr>
          <p:cNvPr id="543" name="Google Shape;543;p22"/>
          <p:cNvSpPr txBox="1"/>
          <p:nvPr/>
        </p:nvSpPr>
        <p:spPr>
          <a:xfrm>
            <a:off x="6133244" y="128767"/>
            <a:ext cx="5830470" cy="624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Can you spot any landmarks?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2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49" name="Google Shape;549;p23"/>
          <p:cNvGrpSpPr/>
          <p:nvPr/>
        </p:nvGrpSpPr>
        <p:grpSpPr>
          <a:xfrm>
            <a:off x="-161923" y="-145559"/>
            <a:ext cx="18583922" cy="10540527"/>
            <a:chOff x="0" y="-28575"/>
            <a:chExt cx="4894531" cy="2776106"/>
          </a:xfrm>
        </p:grpSpPr>
        <p:sp>
          <p:nvSpPr>
            <p:cNvPr id="550" name="Google Shape;550;p23"/>
            <p:cNvSpPr/>
            <p:nvPr/>
          </p:nvSpPr>
          <p:spPr>
            <a:xfrm>
              <a:off x="0" y="0"/>
              <a:ext cx="4894531" cy="2747531"/>
            </a:xfrm>
            <a:custGeom>
              <a:avLst/>
              <a:gdLst/>
              <a:ahLst/>
              <a:cxnLst/>
              <a:rect l="l" t="t" r="r" b="b"/>
              <a:pathLst>
                <a:path w="4894531" h="2747531" extrusionOk="0">
                  <a:moveTo>
                    <a:pt x="0" y="0"/>
                  </a:moveTo>
                  <a:lnTo>
                    <a:pt x="4894531" y="0"/>
                  </a:lnTo>
                  <a:lnTo>
                    <a:pt x="4894531" y="2747531"/>
                  </a:lnTo>
                  <a:lnTo>
                    <a:pt x="0" y="2747531"/>
                  </a:lnTo>
                  <a:close/>
                </a:path>
              </a:pathLst>
            </a:custGeom>
            <a:solidFill>
              <a:srgbClr val="00345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1" name="Google Shape;551;p23"/>
            <p:cNvSpPr txBox="1"/>
            <p:nvPr/>
          </p:nvSpPr>
          <p:spPr>
            <a:xfrm>
              <a:off x="0" y="-28575"/>
              <a:ext cx="4894531" cy="27761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9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52" name="Google Shape;552;p23"/>
          <p:cNvSpPr/>
          <p:nvPr/>
        </p:nvSpPr>
        <p:spPr>
          <a:xfrm>
            <a:off x="17786004" y="8781013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3" name="Google Shape;553;p23"/>
          <p:cNvSpPr/>
          <p:nvPr/>
        </p:nvSpPr>
        <p:spPr>
          <a:xfrm rot="10800000">
            <a:off x="0" y="0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54" name="Google Shape;554;p23"/>
          <p:cNvGrpSpPr/>
          <p:nvPr/>
        </p:nvGrpSpPr>
        <p:grpSpPr>
          <a:xfrm>
            <a:off x="1949289" y="9205778"/>
            <a:ext cx="4183954" cy="798742"/>
            <a:chOff x="0" y="-70029"/>
            <a:chExt cx="5578606" cy="1064989"/>
          </a:xfrm>
        </p:grpSpPr>
        <p:sp>
          <p:nvSpPr>
            <p:cNvPr id="555" name="Google Shape;555;p23"/>
            <p:cNvSpPr/>
            <p:nvPr/>
          </p:nvSpPr>
          <p:spPr>
            <a:xfrm>
              <a:off x="2049271" y="30532"/>
              <a:ext cx="1754496" cy="893739"/>
            </a:xfrm>
            <a:custGeom>
              <a:avLst/>
              <a:gdLst/>
              <a:ahLst/>
              <a:cxnLst/>
              <a:rect l="l" t="t" r="r" b="b"/>
              <a:pathLst>
                <a:path w="1754496" h="893739" extrusionOk="0">
                  <a:moveTo>
                    <a:pt x="0" y="0"/>
                  </a:moveTo>
                  <a:lnTo>
                    <a:pt x="1754495" y="0"/>
                  </a:lnTo>
                  <a:lnTo>
                    <a:pt x="1754495" y="893740"/>
                  </a:lnTo>
                  <a:lnTo>
                    <a:pt x="0" y="8937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6" name="Google Shape;556;p23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57" name="Google Shape;557;p23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558" name="Google Shape;558;p23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9" name="Google Shape;559;p23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60" name="Google Shape;560;p23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  <p:sp>
        <p:nvSpPr>
          <p:cNvPr id="561" name="Google Shape;561;p23"/>
          <p:cNvSpPr/>
          <p:nvPr/>
        </p:nvSpPr>
        <p:spPr>
          <a:xfrm>
            <a:off x="2493818" y="1028700"/>
            <a:ext cx="13192416" cy="8162807"/>
          </a:xfrm>
          <a:custGeom>
            <a:avLst/>
            <a:gdLst/>
            <a:ahLst/>
            <a:cxnLst/>
            <a:rect l="l" t="t" r="r" b="b"/>
            <a:pathLst>
              <a:path w="13192416" h="8162807" extrusionOk="0">
                <a:moveTo>
                  <a:pt x="0" y="0"/>
                </a:moveTo>
                <a:lnTo>
                  <a:pt x="13192416" y="0"/>
                </a:lnTo>
                <a:lnTo>
                  <a:pt x="13192416" y="8162807"/>
                </a:lnTo>
                <a:lnTo>
                  <a:pt x="0" y="816280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2" name="Google Shape;562;p23"/>
          <p:cNvSpPr/>
          <p:nvPr/>
        </p:nvSpPr>
        <p:spPr>
          <a:xfrm>
            <a:off x="15550891" y="8446245"/>
            <a:ext cx="270685" cy="812055"/>
          </a:xfrm>
          <a:custGeom>
            <a:avLst/>
            <a:gdLst/>
            <a:ahLst/>
            <a:cxnLst/>
            <a:rect l="l" t="t" r="r" b="b"/>
            <a:pathLst>
              <a:path w="270685" h="812055" extrusionOk="0">
                <a:moveTo>
                  <a:pt x="0" y="0"/>
                </a:moveTo>
                <a:lnTo>
                  <a:pt x="270685" y="0"/>
                </a:lnTo>
                <a:lnTo>
                  <a:pt x="270685" y="812055"/>
                </a:lnTo>
                <a:lnTo>
                  <a:pt x="0" y="8120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3" name="Google Shape;563;p23"/>
          <p:cNvSpPr/>
          <p:nvPr/>
        </p:nvSpPr>
        <p:spPr>
          <a:xfrm rot="10800000">
            <a:off x="2493818" y="1028700"/>
            <a:ext cx="270685" cy="812055"/>
          </a:xfrm>
          <a:custGeom>
            <a:avLst/>
            <a:gdLst/>
            <a:ahLst/>
            <a:cxnLst/>
            <a:rect l="l" t="t" r="r" b="b"/>
            <a:pathLst>
              <a:path w="270685" h="812055" extrusionOk="0">
                <a:moveTo>
                  <a:pt x="0" y="0"/>
                </a:moveTo>
                <a:lnTo>
                  <a:pt x="270685" y="0"/>
                </a:lnTo>
                <a:lnTo>
                  <a:pt x="270685" y="812055"/>
                </a:lnTo>
                <a:lnTo>
                  <a:pt x="0" y="8120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4" name="Google Shape;564;p23"/>
          <p:cNvSpPr txBox="1"/>
          <p:nvPr/>
        </p:nvSpPr>
        <p:spPr>
          <a:xfrm rot="-5400000">
            <a:off x="-1490886" y="8293926"/>
            <a:ext cx="3474244" cy="14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EFCFC"/>
                </a:solidFill>
                <a:latin typeface="Rubik"/>
                <a:ea typeface="Rubik"/>
                <a:cs typeface="Rubik"/>
                <a:sym typeface="Rubik"/>
              </a:rPr>
              <a:t>© Built Environment Schools Trust</a:t>
            </a:r>
            <a:endParaRPr/>
          </a:p>
        </p:txBody>
      </p:sp>
      <p:sp>
        <p:nvSpPr>
          <p:cNvPr id="565" name="Google Shape;565;p23"/>
          <p:cNvSpPr txBox="1"/>
          <p:nvPr/>
        </p:nvSpPr>
        <p:spPr>
          <a:xfrm>
            <a:off x="7807703" y="9224046"/>
            <a:ext cx="3091921" cy="624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1" b="1">
                <a:solidFill>
                  <a:srgbClr val="EF476F"/>
                </a:solidFill>
                <a:latin typeface="Rubik Black"/>
                <a:ea typeface="Rubik Black"/>
                <a:cs typeface="Rubik Black"/>
                <a:sym typeface="Rubik Black"/>
              </a:rPr>
              <a:t>London Skyline</a:t>
            </a:r>
            <a:endParaRPr/>
          </a:p>
        </p:txBody>
      </p:sp>
      <p:sp>
        <p:nvSpPr>
          <p:cNvPr id="566" name="Google Shape;566;p23"/>
          <p:cNvSpPr txBox="1"/>
          <p:nvPr/>
        </p:nvSpPr>
        <p:spPr>
          <a:xfrm>
            <a:off x="5444548" y="78075"/>
            <a:ext cx="5830470" cy="624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Can you spot any landmarks?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24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72" name="Google Shape;572;p24"/>
          <p:cNvGrpSpPr/>
          <p:nvPr/>
        </p:nvGrpSpPr>
        <p:grpSpPr>
          <a:xfrm>
            <a:off x="-161923" y="-145559"/>
            <a:ext cx="18583922" cy="10540527"/>
            <a:chOff x="0" y="-28575"/>
            <a:chExt cx="4894531" cy="2776106"/>
          </a:xfrm>
        </p:grpSpPr>
        <p:sp>
          <p:nvSpPr>
            <p:cNvPr id="573" name="Google Shape;573;p24"/>
            <p:cNvSpPr/>
            <p:nvPr/>
          </p:nvSpPr>
          <p:spPr>
            <a:xfrm>
              <a:off x="0" y="0"/>
              <a:ext cx="4894531" cy="2747531"/>
            </a:xfrm>
            <a:custGeom>
              <a:avLst/>
              <a:gdLst/>
              <a:ahLst/>
              <a:cxnLst/>
              <a:rect l="l" t="t" r="r" b="b"/>
              <a:pathLst>
                <a:path w="4894531" h="2747531" extrusionOk="0">
                  <a:moveTo>
                    <a:pt x="0" y="0"/>
                  </a:moveTo>
                  <a:lnTo>
                    <a:pt x="4894531" y="0"/>
                  </a:lnTo>
                  <a:lnTo>
                    <a:pt x="4894531" y="2747531"/>
                  </a:lnTo>
                  <a:lnTo>
                    <a:pt x="0" y="2747531"/>
                  </a:lnTo>
                  <a:close/>
                </a:path>
              </a:pathLst>
            </a:custGeom>
            <a:solidFill>
              <a:srgbClr val="00345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4" name="Google Shape;574;p24"/>
            <p:cNvSpPr txBox="1"/>
            <p:nvPr/>
          </p:nvSpPr>
          <p:spPr>
            <a:xfrm>
              <a:off x="0" y="-28575"/>
              <a:ext cx="4894531" cy="27761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9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75" name="Google Shape;575;p24"/>
          <p:cNvSpPr/>
          <p:nvPr/>
        </p:nvSpPr>
        <p:spPr>
          <a:xfrm>
            <a:off x="17786004" y="8781013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6" name="Google Shape;576;p24"/>
          <p:cNvSpPr/>
          <p:nvPr/>
        </p:nvSpPr>
        <p:spPr>
          <a:xfrm rot="10800000">
            <a:off x="0" y="0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77" name="Google Shape;577;p24"/>
          <p:cNvGrpSpPr/>
          <p:nvPr/>
        </p:nvGrpSpPr>
        <p:grpSpPr>
          <a:xfrm>
            <a:off x="1949289" y="9205778"/>
            <a:ext cx="4183954" cy="798742"/>
            <a:chOff x="0" y="-70029"/>
            <a:chExt cx="5578606" cy="1064989"/>
          </a:xfrm>
        </p:grpSpPr>
        <p:sp>
          <p:nvSpPr>
            <p:cNvPr id="578" name="Google Shape;578;p24"/>
            <p:cNvSpPr/>
            <p:nvPr/>
          </p:nvSpPr>
          <p:spPr>
            <a:xfrm>
              <a:off x="2049271" y="30532"/>
              <a:ext cx="1754496" cy="893739"/>
            </a:xfrm>
            <a:custGeom>
              <a:avLst/>
              <a:gdLst/>
              <a:ahLst/>
              <a:cxnLst/>
              <a:rect l="l" t="t" r="r" b="b"/>
              <a:pathLst>
                <a:path w="1754496" h="893739" extrusionOk="0">
                  <a:moveTo>
                    <a:pt x="0" y="0"/>
                  </a:moveTo>
                  <a:lnTo>
                    <a:pt x="1754495" y="0"/>
                  </a:lnTo>
                  <a:lnTo>
                    <a:pt x="1754495" y="893740"/>
                  </a:lnTo>
                  <a:lnTo>
                    <a:pt x="0" y="8937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9" name="Google Shape;579;p24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80" name="Google Shape;580;p24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581" name="Google Shape;581;p24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2" name="Google Shape;582;p24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83" name="Google Shape;583;p24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  <p:sp>
        <p:nvSpPr>
          <p:cNvPr id="584" name="Google Shape;584;p24"/>
          <p:cNvSpPr/>
          <p:nvPr/>
        </p:nvSpPr>
        <p:spPr>
          <a:xfrm>
            <a:off x="2629161" y="1267171"/>
            <a:ext cx="13192416" cy="7849487"/>
          </a:xfrm>
          <a:custGeom>
            <a:avLst/>
            <a:gdLst/>
            <a:ahLst/>
            <a:cxnLst/>
            <a:rect l="l" t="t" r="r" b="b"/>
            <a:pathLst>
              <a:path w="13192416" h="7849487" extrusionOk="0">
                <a:moveTo>
                  <a:pt x="0" y="0"/>
                </a:moveTo>
                <a:lnTo>
                  <a:pt x="13192415" y="0"/>
                </a:lnTo>
                <a:lnTo>
                  <a:pt x="13192415" y="7849487"/>
                </a:lnTo>
                <a:lnTo>
                  <a:pt x="0" y="78494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5" name="Google Shape;585;p24"/>
          <p:cNvSpPr/>
          <p:nvPr/>
        </p:nvSpPr>
        <p:spPr>
          <a:xfrm>
            <a:off x="15550891" y="8446245"/>
            <a:ext cx="270685" cy="812055"/>
          </a:xfrm>
          <a:custGeom>
            <a:avLst/>
            <a:gdLst/>
            <a:ahLst/>
            <a:cxnLst/>
            <a:rect l="l" t="t" r="r" b="b"/>
            <a:pathLst>
              <a:path w="270685" h="812055" extrusionOk="0">
                <a:moveTo>
                  <a:pt x="0" y="0"/>
                </a:moveTo>
                <a:lnTo>
                  <a:pt x="270685" y="0"/>
                </a:lnTo>
                <a:lnTo>
                  <a:pt x="270685" y="812055"/>
                </a:lnTo>
                <a:lnTo>
                  <a:pt x="0" y="8120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6" name="Google Shape;586;p24"/>
          <p:cNvSpPr/>
          <p:nvPr/>
        </p:nvSpPr>
        <p:spPr>
          <a:xfrm rot="10800000">
            <a:off x="2493818" y="1028700"/>
            <a:ext cx="270685" cy="812055"/>
          </a:xfrm>
          <a:custGeom>
            <a:avLst/>
            <a:gdLst/>
            <a:ahLst/>
            <a:cxnLst/>
            <a:rect l="l" t="t" r="r" b="b"/>
            <a:pathLst>
              <a:path w="270685" h="812055" extrusionOk="0">
                <a:moveTo>
                  <a:pt x="0" y="0"/>
                </a:moveTo>
                <a:lnTo>
                  <a:pt x="270685" y="0"/>
                </a:lnTo>
                <a:lnTo>
                  <a:pt x="270685" y="812055"/>
                </a:lnTo>
                <a:lnTo>
                  <a:pt x="0" y="8120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7" name="Google Shape;587;p24"/>
          <p:cNvSpPr txBox="1"/>
          <p:nvPr/>
        </p:nvSpPr>
        <p:spPr>
          <a:xfrm rot="-5400000">
            <a:off x="-1490886" y="8293926"/>
            <a:ext cx="3474244" cy="14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EFCFC"/>
                </a:solidFill>
                <a:latin typeface="Rubik"/>
                <a:ea typeface="Rubik"/>
                <a:cs typeface="Rubik"/>
                <a:sym typeface="Rubik"/>
              </a:rPr>
              <a:t>© Built Environment Schools Trust</a:t>
            </a:r>
            <a:endParaRPr/>
          </a:p>
        </p:txBody>
      </p:sp>
      <p:sp>
        <p:nvSpPr>
          <p:cNvPr id="588" name="Google Shape;588;p24"/>
          <p:cNvSpPr txBox="1"/>
          <p:nvPr/>
        </p:nvSpPr>
        <p:spPr>
          <a:xfrm>
            <a:off x="7807703" y="9224046"/>
            <a:ext cx="3091921" cy="624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1" b="1">
                <a:solidFill>
                  <a:srgbClr val="EF476F"/>
                </a:solidFill>
                <a:latin typeface="Rubik Black"/>
                <a:ea typeface="Rubik Black"/>
                <a:cs typeface="Rubik Black"/>
                <a:sym typeface="Rubik Black"/>
              </a:rPr>
              <a:t>London Skyline</a:t>
            </a:r>
            <a:endParaRPr/>
          </a:p>
        </p:txBody>
      </p:sp>
      <p:sp>
        <p:nvSpPr>
          <p:cNvPr id="589" name="Google Shape;589;p24"/>
          <p:cNvSpPr txBox="1"/>
          <p:nvPr/>
        </p:nvSpPr>
        <p:spPr>
          <a:xfrm>
            <a:off x="6438428" y="-23683"/>
            <a:ext cx="5830470" cy="624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Can you spot any changes?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5" name="Google Shape;125;p3"/>
          <p:cNvGrpSpPr/>
          <p:nvPr/>
        </p:nvGrpSpPr>
        <p:grpSpPr>
          <a:xfrm>
            <a:off x="-161923" y="-145559"/>
            <a:ext cx="18583922" cy="10540527"/>
            <a:chOff x="0" y="-28575"/>
            <a:chExt cx="4894531" cy="2776106"/>
          </a:xfrm>
        </p:grpSpPr>
        <p:sp>
          <p:nvSpPr>
            <p:cNvPr id="126" name="Google Shape;126;p3"/>
            <p:cNvSpPr/>
            <p:nvPr/>
          </p:nvSpPr>
          <p:spPr>
            <a:xfrm>
              <a:off x="0" y="0"/>
              <a:ext cx="4894531" cy="2747531"/>
            </a:xfrm>
            <a:custGeom>
              <a:avLst/>
              <a:gdLst/>
              <a:ahLst/>
              <a:cxnLst/>
              <a:rect l="l" t="t" r="r" b="b"/>
              <a:pathLst>
                <a:path w="4894531" h="2747531" extrusionOk="0">
                  <a:moveTo>
                    <a:pt x="0" y="0"/>
                  </a:moveTo>
                  <a:lnTo>
                    <a:pt x="4894531" y="0"/>
                  </a:lnTo>
                  <a:lnTo>
                    <a:pt x="4894531" y="2747531"/>
                  </a:lnTo>
                  <a:lnTo>
                    <a:pt x="0" y="2747531"/>
                  </a:lnTo>
                  <a:close/>
                </a:path>
              </a:pathLst>
            </a:custGeom>
            <a:solidFill>
              <a:srgbClr val="00345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3"/>
            <p:cNvSpPr txBox="1"/>
            <p:nvPr/>
          </p:nvSpPr>
          <p:spPr>
            <a:xfrm>
              <a:off x="0" y="-28575"/>
              <a:ext cx="4894531" cy="27761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9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8" name="Google Shape;128;p3"/>
          <p:cNvSpPr/>
          <p:nvPr/>
        </p:nvSpPr>
        <p:spPr>
          <a:xfrm>
            <a:off x="17786004" y="8781013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3"/>
          <p:cNvSpPr/>
          <p:nvPr/>
        </p:nvSpPr>
        <p:spPr>
          <a:xfrm rot="10800000">
            <a:off x="0" y="0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30" name="Google Shape;130;p3"/>
          <p:cNvGrpSpPr/>
          <p:nvPr/>
        </p:nvGrpSpPr>
        <p:grpSpPr>
          <a:xfrm>
            <a:off x="1949289" y="9205778"/>
            <a:ext cx="4183954" cy="798742"/>
            <a:chOff x="0" y="-70029"/>
            <a:chExt cx="5578606" cy="1064989"/>
          </a:xfrm>
        </p:grpSpPr>
        <p:sp>
          <p:nvSpPr>
            <p:cNvPr id="131" name="Google Shape;131;p3"/>
            <p:cNvSpPr/>
            <p:nvPr/>
          </p:nvSpPr>
          <p:spPr>
            <a:xfrm>
              <a:off x="2049271" y="30532"/>
              <a:ext cx="1754496" cy="893739"/>
            </a:xfrm>
            <a:custGeom>
              <a:avLst/>
              <a:gdLst/>
              <a:ahLst/>
              <a:cxnLst/>
              <a:rect l="l" t="t" r="r" b="b"/>
              <a:pathLst>
                <a:path w="1754496" h="893739" extrusionOk="0">
                  <a:moveTo>
                    <a:pt x="0" y="0"/>
                  </a:moveTo>
                  <a:lnTo>
                    <a:pt x="1754495" y="0"/>
                  </a:lnTo>
                  <a:lnTo>
                    <a:pt x="1754495" y="893740"/>
                  </a:lnTo>
                  <a:lnTo>
                    <a:pt x="0" y="8937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3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33" name="Google Shape;133;p3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134" name="Google Shape;134;p3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5" name="Google Shape;135;p3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36" name="Google Shape;136;p3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  <p:sp>
        <p:nvSpPr>
          <p:cNvPr id="137" name="Google Shape;137;p3"/>
          <p:cNvSpPr/>
          <p:nvPr/>
        </p:nvSpPr>
        <p:spPr>
          <a:xfrm>
            <a:off x="2671542" y="808787"/>
            <a:ext cx="12939953" cy="8055121"/>
          </a:xfrm>
          <a:custGeom>
            <a:avLst/>
            <a:gdLst/>
            <a:ahLst/>
            <a:cxnLst/>
            <a:rect l="l" t="t" r="r" b="b"/>
            <a:pathLst>
              <a:path w="12939953" h="8055121" extrusionOk="0">
                <a:moveTo>
                  <a:pt x="0" y="0"/>
                </a:moveTo>
                <a:lnTo>
                  <a:pt x="12939953" y="0"/>
                </a:lnTo>
                <a:lnTo>
                  <a:pt x="12939953" y="8055121"/>
                </a:lnTo>
                <a:lnTo>
                  <a:pt x="0" y="80551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3"/>
          <p:cNvSpPr/>
          <p:nvPr/>
        </p:nvSpPr>
        <p:spPr>
          <a:xfrm rot="10800000">
            <a:off x="2688006" y="808787"/>
            <a:ext cx="270685" cy="812055"/>
          </a:xfrm>
          <a:custGeom>
            <a:avLst/>
            <a:gdLst/>
            <a:ahLst/>
            <a:cxnLst/>
            <a:rect l="l" t="t" r="r" b="b"/>
            <a:pathLst>
              <a:path w="270685" h="812055" extrusionOk="0">
                <a:moveTo>
                  <a:pt x="0" y="0"/>
                </a:moveTo>
                <a:lnTo>
                  <a:pt x="270685" y="0"/>
                </a:lnTo>
                <a:lnTo>
                  <a:pt x="270685" y="812055"/>
                </a:lnTo>
                <a:lnTo>
                  <a:pt x="0" y="8120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3"/>
          <p:cNvSpPr txBox="1"/>
          <p:nvPr/>
        </p:nvSpPr>
        <p:spPr>
          <a:xfrm rot="-5400000">
            <a:off x="-1490886" y="8293926"/>
            <a:ext cx="3474244" cy="14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EFCFC"/>
                </a:solidFill>
                <a:latin typeface="Rubik"/>
                <a:ea typeface="Rubik"/>
                <a:cs typeface="Rubik"/>
                <a:sym typeface="Rubik"/>
              </a:rPr>
              <a:t>© Built Environment Schools Trust</a:t>
            </a:r>
            <a:endParaRPr/>
          </a:p>
        </p:txBody>
      </p:sp>
      <p:sp>
        <p:nvSpPr>
          <p:cNvPr id="140" name="Google Shape;140;p3"/>
          <p:cNvSpPr txBox="1"/>
          <p:nvPr/>
        </p:nvSpPr>
        <p:spPr>
          <a:xfrm>
            <a:off x="7494246" y="8909780"/>
            <a:ext cx="3299507" cy="624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1" b="1">
                <a:solidFill>
                  <a:srgbClr val="EF476F"/>
                </a:solidFill>
                <a:latin typeface="Rubik Black"/>
                <a:ea typeface="Rubik Black"/>
                <a:cs typeface="Rubik Black"/>
                <a:sym typeface="Rubik Black"/>
              </a:rPr>
              <a:t>London Skyline </a:t>
            </a:r>
            <a:endParaRPr/>
          </a:p>
        </p:txBody>
      </p:sp>
      <p:sp>
        <p:nvSpPr>
          <p:cNvPr id="141" name="Google Shape;141;p3"/>
          <p:cNvSpPr txBox="1"/>
          <p:nvPr/>
        </p:nvSpPr>
        <p:spPr>
          <a:xfrm>
            <a:off x="5444548" y="78075"/>
            <a:ext cx="5830470" cy="624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Can you spot any landmarks?</a:t>
            </a:r>
            <a:endParaRPr/>
          </a:p>
        </p:txBody>
      </p:sp>
      <p:sp>
        <p:nvSpPr>
          <p:cNvPr id="142" name="Google Shape;142;p3"/>
          <p:cNvSpPr txBox="1"/>
          <p:nvPr/>
        </p:nvSpPr>
        <p:spPr>
          <a:xfrm>
            <a:off x="2084632" y="8193067"/>
            <a:ext cx="14307202" cy="316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 </a:t>
            </a:r>
            <a:endParaRPr/>
          </a:p>
        </p:txBody>
      </p:sp>
      <p:sp>
        <p:nvSpPr>
          <p:cNvPr id="143" name="Google Shape;143;p3"/>
          <p:cNvSpPr/>
          <p:nvPr/>
        </p:nvSpPr>
        <p:spPr>
          <a:xfrm>
            <a:off x="15340810" y="8051853"/>
            <a:ext cx="270685" cy="812055"/>
          </a:xfrm>
          <a:custGeom>
            <a:avLst/>
            <a:gdLst/>
            <a:ahLst/>
            <a:cxnLst/>
            <a:rect l="l" t="t" r="r" b="b"/>
            <a:pathLst>
              <a:path w="270685" h="812055" extrusionOk="0">
                <a:moveTo>
                  <a:pt x="0" y="0"/>
                </a:moveTo>
                <a:lnTo>
                  <a:pt x="270685" y="0"/>
                </a:lnTo>
                <a:lnTo>
                  <a:pt x="270685" y="812055"/>
                </a:lnTo>
                <a:lnTo>
                  <a:pt x="0" y="8120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670B8AEE-10C9-0B2C-28D0-5A5025322081}"/>
              </a:ext>
            </a:extLst>
          </p:cNvPr>
          <p:cNvSpPr/>
          <p:nvPr/>
        </p:nvSpPr>
        <p:spPr>
          <a:xfrm>
            <a:off x="8186059" y="3291842"/>
            <a:ext cx="914400" cy="914400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4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9" name="Google Shape;149;p4"/>
          <p:cNvGrpSpPr/>
          <p:nvPr/>
        </p:nvGrpSpPr>
        <p:grpSpPr>
          <a:xfrm>
            <a:off x="-161923" y="-145559"/>
            <a:ext cx="18583922" cy="10540527"/>
            <a:chOff x="0" y="-28575"/>
            <a:chExt cx="4894531" cy="2776106"/>
          </a:xfrm>
        </p:grpSpPr>
        <p:sp>
          <p:nvSpPr>
            <p:cNvPr id="150" name="Google Shape;150;p4"/>
            <p:cNvSpPr/>
            <p:nvPr/>
          </p:nvSpPr>
          <p:spPr>
            <a:xfrm>
              <a:off x="0" y="0"/>
              <a:ext cx="4894531" cy="2747531"/>
            </a:xfrm>
            <a:custGeom>
              <a:avLst/>
              <a:gdLst/>
              <a:ahLst/>
              <a:cxnLst/>
              <a:rect l="l" t="t" r="r" b="b"/>
              <a:pathLst>
                <a:path w="4894531" h="2747531" extrusionOk="0">
                  <a:moveTo>
                    <a:pt x="0" y="0"/>
                  </a:moveTo>
                  <a:lnTo>
                    <a:pt x="4894531" y="0"/>
                  </a:lnTo>
                  <a:lnTo>
                    <a:pt x="4894531" y="2747531"/>
                  </a:lnTo>
                  <a:lnTo>
                    <a:pt x="0" y="2747531"/>
                  </a:lnTo>
                  <a:close/>
                </a:path>
              </a:pathLst>
            </a:custGeom>
            <a:solidFill>
              <a:srgbClr val="00345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Google Shape;151;p4"/>
            <p:cNvSpPr txBox="1"/>
            <p:nvPr/>
          </p:nvSpPr>
          <p:spPr>
            <a:xfrm>
              <a:off x="0" y="-28575"/>
              <a:ext cx="4894531" cy="27761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9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2" name="Google Shape;152;p4"/>
          <p:cNvSpPr/>
          <p:nvPr/>
        </p:nvSpPr>
        <p:spPr>
          <a:xfrm>
            <a:off x="17786004" y="8781013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4"/>
          <p:cNvSpPr/>
          <p:nvPr/>
        </p:nvSpPr>
        <p:spPr>
          <a:xfrm rot="10800000">
            <a:off x="0" y="0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4" name="Google Shape;154;p4"/>
          <p:cNvGrpSpPr/>
          <p:nvPr/>
        </p:nvGrpSpPr>
        <p:grpSpPr>
          <a:xfrm>
            <a:off x="1949289" y="9205778"/>
            <a:ext cx="4183954" cy="798742"/>
            <a:chOff x="0" y="-70029"/>
            <a:chExt cx="5578606" cy="1064989"/>
          </a:xfrm>
        </p:grpSpPr>
        <p:sp>
          <p:nvSpPr>
            <p:cNvPr id="155" name="Google Shape;155;p4"/>
            <p:cNvSpPr/>
            <p:nvPr/>
          </p:nvSpPr>
          <p:spPr>
            <a:xfrm>
              <a:off x="2049271" y="30532"/>
              <a:ext cx="1754496" cy="893739"/>
            </a:xfrm>
            <a:custGeom>
              <a:avLst/>
              <a:gdLst/>
              <a:ahLst/>
              <a:cxnLst/>
              <a:rect l="l" t="t" r="r" b="b"/>
              <a:pathLst>
                <a:path w="1754496" h="893739" extrusionOk="0">
                  <a:moveTo>
                    <a:pt x="0" y="0"/>
                  </a:moveTo>
                  <a:lnTo>
                    <a:pt x="1754495" y="0"/>
                  </a:lnTo>
                  <a:lnTo>
                    <a:pt x="1754495" y="893740"/>
                  </a:lnTo>
                  <a:lnTo>
                    <a:pt x="0" y="8937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56;p4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57" name="Google Shape;157;p4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158" name="Google Shape;158;p4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9" name="Google Shape;159;p4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0" name="Google Shape;160;p4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  <p:sp>
        <p:nvSpPr>
          <p:cNvPr id="161" name="Google Shape;161;p4"/>
          <p:cNvSpPr/>
          <p:nvPr/>
        </p:nvSpPr>
        <p:spPr>
          <a:xfrm>
            <a:off x="2360127" y="1110766"/>
            <a:ext cx="13852865" cy="7774920"/>
          </a:xfrm>
          <a:custGeom>
            <a:avLst/>
            <a:gdLst/>
            <a:ahLst/>
            <a:cxnLst/>
            <a:rect l="l" t="t" r="r" b="b"/>
            <a:pathLst>
              <a:path w="13852865" h="7774920" extrusionOk="0">
                <a:moveTo>
                  <a:pt x="0" y="0"/>
                </a:moveTo>
                <a:lnTo>
                  <a:pt x="13852865" y="0"/>
                </a:lnTo>
                <a:lnTo>
                  <a:pt x="13852865" y="7774920"/>
                </a:lnTo>
                <a:lnTo>
                  <a:pt x="0" y="77749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4"/>
          <p:cNvSpPr/>
          <p:nvPr/>
        </p:nvSpPr>
        <p:spPr>
          <a:xfrm rot="10800000">
            <a:off x="2341077" y="1099959"/>
            <a:ext cx="270685" cy="812055"/>
          </a:xfrm>
          <a:custGeom>
            <a:avLst/>
            <a:gdLst/>
            <a:ahLst/>
            <a:cxnLst/>
            <a:rect l="l" t="t" r="r" b="b"/>
            <a:pathLst>
              <a:path w="270685" h="812055" extrusionOk="0">
                <a:moveTo>
                  <a:pt x="0" y="0"/>
                </a:moveTo>
                <a:lnTo>
                  <a:pt x="270685" y="0"/>
                </a:lnTo>
                <a:lnTo>
                  <a:pt x="270685" y="812055"/>
                </a:lnTo>
                <a:lnTo>
                  <a:pt x="0" y="8120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4"/>
          <p:cNvSpPr/>
          <p:nvPr/>
        </p:nvSpPr>
        <p:spPr>
          <a:xfrm>
            <a:off x="15985807" y="8067914"/>
            <a:ext cx="270685" cy="812055"/>
          </a:xfrm>
          <a:custGeom>
            <a:avLst/>
            <a:gdLst/>
            <a:ahLst/>
            <a:cxnLst/>
            <a:rect l="l" t="t" r="r" b="b"/>
            <a:pathLst>
              <a:path w="270685" h="812055" extrusionOk="0">
                <a:moveTo>
                  <a:pt x="0" y="0"/>
                </a:moveTo>
                <a:lnTo>
                  <a:pt x="270685" y="0"/>
                </a:lnTo>
                <a:lnTo>
                  <a:pt x="270685" y="812056"/>
                </a:lnTo>
                <a:lnTo>
                  <a:pt x="0" y="8120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4"/>
          <p:cNvSpPr txBox="1"/>
          <p:nvPr/>
        </p:nvSpPr>
        <p:spPr>
          <a:xfrm rot="-5400000">
            <a:off x="-1490886" y="8293926"/>
            <a:ext cx="3474244" cy="14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EFCFC"/>
                </a:solidFill>
                <a:latin typeface="Rubik"/>
                <a:ea typeface="Rubik"/>
                <a:cs typeface="Rubik"/>
                <a:sym typeface="Rubik"/>
              </a:rPr>
              <a:t>© Built Environment Schools Trust</a:t>
            </a:r>
            <a:endParaRPr/>
          </a:p>
        </p:txBody>
      </p:sp>
      <p:sp>
        <p:nvSpPr>
          <p:cNvPr id="165" name="Google Shape;165;p4"/>
          <p:cNvSpPr txBox="1"/>
          <p:nvPr/>
        </p:nvSpPr>
        <p:spPr>
          <a:xfrm>
            <a:off x="7540377" y="8909780"/>
            <a:ext cx="3207247" cy="624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1" b="1">
                <a:solidFill>
                  <a:srgbClr val="EF476F"/>
                </a:solidFill>
                <a:latin typeface="Rubik Black"/>
                <a:ea typeface="Rubik Black"/>
                <a:cs typeface="Rubik Black"/>
                <a:sym typeface="Rubik Black"/>
              </a:rPr>
              <a:t>London Skyline</a:t>
            </a:r>
            <a:endParaRPr/>
          </a:p>
        </p:txBody>
      </p:sp>
      <p:sp>
        <p:nvSpPr>
          <p:cNvPr id="166" name="Google Shape;166;p4"/>
          <p:cNvSpPr txBox="1"/>
          <p:nvPr/>
        </p:nvSpPr>
        <p:spPr>
          <a:xfrm>
            <a:off x="6419940" y="290995"/>
            <a:ext cx="5448120" cy="624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Can you spot any changes?</a:t>
            </a:r>
            <a:endParaRPr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157F311-15BD-4CA4-1700-8733F7B14086}"/>
              </a:ext>
            </a:extLst>
          </p:cNvPr>
          <p:cNvSpPr/>
          <p:nvPr/>
        </p:nvSpPr>
        <p:spPr>
          <a:xfrm>
            <a:off x="6958151" y="3683728"/>
            <a:ext cx="914400" cy="914400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5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2" name="Google Shape;172;p5"/>
          <p:cNvGrpSpPr/>
          <p:nvPr/>
        </p:nvGrpSpPr>
        <p:grpSpPr>
          <a:xfrm>
            <a:off x="-161923" y="-145559"/>
            <a:ext cx="18583922" cy="10540527"/>
            <a:chOff x="0" y="-28575"/>
            <a:chExt cx="4894531" cy="2776106"/>
          </a:xfrm>
        </p:grpSpPr>
        <p:sp>
          <p:nvSpPr>
            <p:cNvPr id="173" name="Google Shape;173;p5"/>
            <p:cNvSpPr/>
            <p:nvPr/>
          </p:nvSpPr>
          <p:spPr>
            <a:xfrm>
              <a:off x="0" y="0"/>
              <a:ext cx="4894531" cy="2747531"/>
            </a:xfrm>
            <a:custGeom>
              <a:avLst/>
              <a:gdLst/>
              <a:ahLst/>
              <a:cxnLst/>
              <a:rect l="l" t="t" r="r" b="b"/>
              <a:pathLst>
                <a:path w="4894531" h="2747531" extrusionOk="0">
                  <a:moveTo>
                    <a:pt x="0" y="0"/>
                  </a:moveTo>
                  <a:lnTo>
                    <a:pt x="4894531" y="0"/>
                  </a:lnTo>
                  <a:lnTo>
                    <a:pt x="4894531" y="2747531"/>
                  </a:lnTo>
                  <a:lnTo>
                    <a:pt x="0" y="2747531"/>
                  </a:lnTo>
                  <a:close/>
                </a:path>
              </a:pathLst>
            </a:custGeom>
            <a:solidFill>
              <a:srgbClr val="00345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5"/>
            <p:cNvSpPr txBox="1"/>
            <p:nvPr/>
          </p:nvSpPr>
          <p:spPr>
            <a:xfrm>
              <a:off x="0" y="-28575"/>
              <a:ext cx="4894531" cy="27761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9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5" name="Google Shape;175;p5"/>
          <p:cNvSpPr/>
          <p:nvPr/>
        </p:nvSpPr>
        <p:spPr>
          <a:xfrm>
            <a:off x="17786004" y="8781013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5"/>
          <p:cNvSpPr/>
          <p:nvPr/>
        </p:nvSpPr>
        <p:spPr>
          <a:xfrm rot="10800000">
            <a:off x="0" y="0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7" name="Google Shape;177;p5"/>
          <p:cNvGrpSpPr/>
          <p:nvPr/>
        </p:nvGrpSpPr>
        <p:grpSpPr>
          <a:xfrm>
            <a:off x="1949289" y="9205778"/>
            <a:ext cx="4183954" cy="798742"/>
            <a:chOff x="0" y="-70029"/>
            <a:chExt cx="5578606" cy="1064989"/>
          </a:xfrm>
        </p:grpSpPr>
        <p:sp>
          <p:nvSpPr>
            <p:cNvPr id="178" name="Google Shape;178;p5"/>
            <p:cNvSpPr/>
            <p:nvPr/>
          </p:nvSpPr>
          <p:spPr>
            <a:xfrm>
              <a:off x="2049271" y="30532"/>
              <a:ext cx="1754496" cy="893739"/>
            </a:xfrm>
            <a:custGeom>
              <a:avLst/>
              <a:gdLst/>
              <a:ahLst/>
              <a:cxnLst/>
              <a:rect l="l" t="t" r="r" b="b"/>
              <a:pathLst>
                <a:path w="1754496" h="893739" extrusionOk="0">
                  <a:moveTo>
                    <a:pt x="0" y="0"/>
                  </a:moveTo>
                  <a:lnTo>
                    <a:pt x="1754495" y="0"/>
                  </a:lnTo>
                  <a:lnTo>
                    <a:pt x="1754495" y="893740"/>
                  </a:lnTo>
                  <a:lnTo>
                    <a:pt x="0" y="8937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5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80" name="Google Shape;180;p5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181" name="Google Shape;181;p5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2" name="Google Shape;182;p5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3" name="Google Shape;183;p5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  <p:sp>
        <p:nvSpPr>
          <p:cNvPr id="184" name="Google Shape;184;p5"/>
          <p:cNvSpPr/>
          <p:nvPr/>
        </p:nvSpPr>
        <p:spPr>
          <a:xfrm>
            <a:off x="2928177" y="752993"/>
            <a:ext cx="12850971" cy="8449513"/>
          </a:xfrm>
          <a:custGeom>
            <a:avLst/>
            <a:gdLst/>
            <a:ahLst/>
            <a:cxnLst/>
            <a:rect l="l" t="t" r="r" b="b"/>
            <a:pathLst>
              <a:path w="12850971" h="8449513" extrusionOk="0">
                <a:moveTo>
                  <a:pt x="0" y="0"/>
                </a:moveTo>
                <a:lnTo>
                  <a:pt x="12850971" y="0"/>
                </a:lnTo>
                <a:lnTo>
                  <a:pt x="12850971" y="8449514"/>
                </a:lnTo>
                <a:lnTo>
                  <a:pt x="0" y="8449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5"/>
          <p:cNvSpPr/>
          <p:nvPr/>
        </p:nvSpPr>
        <p:spPr>
          <a:xfrm>
            <a:off x="15550891" y="8446245"/>
            <a:ext cx="270685" cy="812055"/>
          </a:xfrm>
          <a:custGeom>
            <a:avLst/>
            <a:gdLst/>
            <a:ahLst/>
            <a:cxnLst/>
            <a:rect l="l" t="t" r="r" b="b"/>
            <a:pathLst>
              <a:path w="270685" h="812055" extrusionOk="0">
                <a:moveTo>
                  <a:pt x="0" y="0"/>
                </a:moveTo>
                <a:lnTo>
                  <a:pt x="270685" y="0"/>
                </a:lnTo>
                <a:lnTo>
                  <a:pt x="270685" y="812055"/>
                </a:lnTo>
                <a:lnTo>
                  <a:pt x="0" y="8120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5"/>
          <p:cNvSpPr/>
          <p:nvPr/>
        </p:nvSpPr>
        <p:spPr>
          <a:xfrm rot="10800000">
            <a:off x="2885749" y="808787"/>
            <a:ext cx="270685" cy="812055"/>
          </a:xfrm>
          <a:custGeom>
            <a:avLst/>
            <a:gdLst/>
            <a:ahLst/>
            <a:cxnLst/>
            <a:rect l="l" t="t" r="r" b="b"/>
            <a:pathLst>
              <a:path w="270685" h="812055" extrusionOk="0">
                <a:moveTo>
                  <a:pt x="0" y="0"/>
                </a:moveTo>
                <a:lnTo>
                  <a:pt x="270685" y="0"/>
                </a:lnTo>
                <a:lnTo>
                  <a:pt x="270685" y="812055"/>
                </a:lnTo>
                <a:lnTo>
                  <a:pt x="0" y="8120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5"/>
          <p:cNvSpPr txBox="1"/>
          <p:nvPr/>
        </p:nvSpPr>
        <p:spPr>
          <a:xfrm rot="-5400000">
            <a:off x="-1490886" y="8293926"/>
            <a:ext cx="3474244" cy="14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FEFCFC"/>
                </a:solidFill>
                <a:latin typeface="Rubik"/>
                <a:ea typeface="Rubik"/>
                <a:cs typeface="Rubik"/>
                <a:sym typeface="Rubik"/>
              </a:rPr>
              <a:t>© Built Environment Schools Trust</a:t>
            </a:r>
            <a:endParaRPr/>
          </a:p>
        </p:txBody>
      </p:sp>
      <p:sp>
        <p:nvSpPr>
          <p:cNvPr id="188" name="Google Shape;188;p5"/>
          <p:cNvSpPr txBox="1"/>
          <p:nvPr/>
        </p:nvSpPr>
        <p:spPr>
          <a:xfrm>
            <a:off x="7807703" y="9224046"/>
            <a:ext cx="3091921" cy="624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1" b="1">
                <a:solidFill>
                  <a:srgbClr val="EF476F"/>
                </a:solidFill>
                <a:latin typeface="Rubik Black"/>
                <a:ea typeface="Rubik Black"/>
                <a:cs typeface="Rubik Black"/>
                <a:sym typeface="Rubik Black"/>
              </a:rPr>
              <a:t>London Skyline</a:t>
            </a:r>
            <a:endParaRPr/>
          </a:p>
        </p:txBody>
      </p:sp>
      <p:sp>
        <p:nvSpPr>
          <p:cNvPr id="189" name="Google Shape;189;p5"/>
          <p:cNvSpPr txBox="1"/>
          <p:nvPr/>
        </p:nvSpPr>
        <p:spPr>
          <a:xfrm>
            <a:off x="6438428" y="-23683"/>
            <a:ext cx="5830470" cy="624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Can you spot any changes?</a:t>
            </a:r>
            <a:endParaRPr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5907998-7C60-6CD1-365E-4184DF855A26}"/>
              </a:ext>
            </a:extLst>
          </p:cNvPr>
          <p:cNvSpPr/>
          <p:nvPr/>
        </p:nvSpPr>
        <p:spPr>
          <a:xfrm>
            <a:off x="9483636" y="4911637"/>
            <a:ext cx="914400" cy="914400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459"/>
        </a:solidFill>
        <a:effectLst/>
      </p:bgPr>
    </p:bg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6"/>
          <p:cNvSpPr/>
          <p:nvPr/>
        </p:nvSpPr>
        <p:spPr>
          <a:xfrm>
            <a:off x="17786004" y="8781013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6"/>
          <p:cNvSpPr/>
          <p:nvPr/>
        </p:nvSpPr>
        <p:spPr>
          <a:xfrm rot="10800000">
            <a:off x="0" y="0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6"/>
          <p:cNvSpPr/>
          <p:nvPr/>
        </p:nvSpPr>
        <p:spPr>
          <a:xfrm>
            <a:off x="7897960" y="1801757"/>
            <a:ext cx="5342149" cy="7084785"/>
          </a:xfrm>
          <a:custGeom>
            <a:avLst/>
            <a:gdLst/>
            <a:ahLst/>
            <a:cxnLst/>
            <a:rect l="l" t="t" r="r" b="b"/>
            <a:pathLst>
              <a:path w="1630657" h="2162586" extrusionOk="0">
                <a:moveTo>
                  <a:pt x="0" y="0"/>
                </a:moveTo>
                <a:lnTo>
                  <a:pt x="1630657" y="0"/>
                </a:lnTo>
                <a:lnTo>
                  <a:pt x="1630657" y="2162586"/>
                </a:lnTo>
                <a:lnTo>
                  <a:pt x="0" y="2162586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6"/>
          <p:cNvSpPr/>
          <p:nvPr/>
        </p:nvSpPr>
        <p:spPr>
          <a:xfrm>
            <a:off x="13104766" y="1801757"/>
            <a:ext cx="5342149" cy="3547502"/>
          </a:xfrm>
          <a:custGeom>
            <a:avLst/>
            <a:gdLst/>
            <a:ahLst/>
            <a:cxnLst/>
            <a:rect l="l" t="t" r="r" b="b"/>
            <a:pathLst>
              <a:path w="1630657" h="1082853" extrusionOk="0">
                <a:moveTo>
                  <a:pt x="0" y="0"/>
                </a:moveTo>
                <a:lnTo>
                  <a:pt x="1630657" y="0"/>
                </a:lnTo>
                <a:lnTo>
                  <a:pt x="1630657" y="1082853"/>
                </a:lnTo>
                <a:lnTo>
                  <a:pt x="0" y="1082853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6"/>
          <p:cNvSpPr/>
          <p:nvPr/>
        </p:nvSpPr>
        <p:spPr>
          <a:xfrm>
            <a:off x="13104766" y="5339040"/>
            <a:ext cx="5183234" cy="3547502"/>
          </a:xfrm>
          <a:custGeom>
            <a:avLst/>
            <a:gdLst/>
            <a:ahLst/>
            <a:cxnLst/>
            <a:rect l="l" t="t" r="r" b="b"/>
            <a:pathLst>
              <a:path w="1582149" h="1082853" extrusionOk="0">
                <a:moveTo>
                  <a:pt x="0" y="0"/>
                </a:moveTo>
                <a:lnTo>
                  <a:pt x="1582149" y="0"/>
                </a:lnTo>
                <a:lnTo>
                  <a:pt x="1582149" y="1082853"/>
                </a:lnTo>
                <a:lnTo>
                  <a:pt x="0" y="1082853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6"/>
          <p:cNvSpPr txBox="1"/>
          <p:nvPr/>
        </p:nvSpPr>
        <p:spPr>
          <a:xfrm>
            <a:off x="1457023" y="4022335"/>
            <a:ext cx="5626200" cy="52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99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The built environment surrounds us every day.</a:t>
            </a:r>
            <a:endParaRPr/>
          </a:p>
          <a:p>
            <a:pPr marL="0" marR="0" lvl="0" indent="0" algn="l" rtl="0">
              <a:lnSpc>
                <a:spcPct val="13001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99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l" rtl="0">
              <a:lnSpc>
                <a:spcPct val="13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99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It’s the sector responsible for building and managing all the places where we live, work, and relax as well as the infrastructure that supports and connects them. </a:t>
            </a:r>
            <a:endParaRPr/>
          </a:p>
          <a:p>
            <a:pPr marL="0" marR="0" lvl="0" indent="0" algn="l" rtl="0">
              <a:lnSpc>
                <a:spcPct val="13001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799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200" name="Google Shape;200;p6"/>
          <p:cNvSpPr txBox="1"/>
          <p:nvPr/>
        </p:nvSpPr>
        <p:spPr>
          <a:xfrm>
            <a:off x="1457023" y="2289534"/>
            <a:ext cx="5836877" cy="1285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99" b="1">
                <a:solidFill>
                  <a:srgbClr val="EF476F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WHAT IS THE </a:t>
            </a:r>
            <a:endParaRPr/>
          </a:p>
          <a:p>
            <a:pPr marL="0" marR="0" lvl="0" indent="0" algn="l" rtl="0">
              <a:lnSpc>
                <a:spcPct val="12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99" b="1">
                <a:solidFill>
                  <a:srgbClr val="EF476F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BUILT ENVIRONMENT </a:t>
            </a:r>
            <a:endParaRPr/>
          </a:p>
        </p:txBody>
      </p:sp>
      <p:sp>
        <p:nvSpPr>
          <p:cNvPr id="201" name="Google Shape;201;p6"/>
          <p:cNvSpPr txBox="1"/>
          <p:nvPr/>
        </p:nvSpPr>
        <p:spPr>
          <a:xfrm rot="-5400000">
            <a:off x="-1490886" y="8293926"/>
            <a:ext cx="3474244" cy="14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003459"/>
                </a:solidFill>
                <a:latin typeface="Rubik"/>
                <a:ea typeface="Rubik"/>
                <a:cs typeface="Rubik"/>
                <a:sym typeface="Rubik"/>
              </a:rPr>
              <a:t>© Built Environment Schools Trust</a:t>
            </a:r>
            <a:endParaRPr/>
          </a:p>
        </p:txBody>
      </p:sp>
      <p:grpSp>
        <p:nvGrpSpPr>
          <p:cNvPr id="202" name="Google Shape;202;p6"/>
          <p:cNvGrpSpPr/>
          <p:nvPr/>
        </p:nvGrpSpPr>
        <p:grpSpPr>
          <a:xfrm>
            <a:off x="1457023" y="9030128"/>
            <a:ext cx="4183954" cy="798742"/>
            <a:chOff x="0" y="-70029"/>
            <a:chExt cx="5578606" cy="1064989"/>
          </a:xfrm>
        </p:grpSpPr>
        <p:sp>
          <p:nvSpPr>
            <p:cNvPr id="203" name="Google Shape;203;p6"/>
            <p:cNvSpPr/>
            <p:nvPr/>
          </p:nvSpPr>
          <p:spPr>
            <a:xfrm>
              <a:off x="2049271" y="30532"/>
              <a:ext cx="1754496" cy="893739"/>
            </a:xfrm>
            <a:custGeom>
              <a:avLst/>
              <a:gdLst/>
              <a:ahLst/>
              <a:cxnLst/>
              <a:rect l="l" t="t" r="r" b="b"/>
              <a:pathLst>
                <a:path w="1754496" h="893739" extrusionOk="0">
                  <a:moveTo>
                    <a:pt x="0" y="0"/>
                  </a:moveTo>
                  <a:lnTo>
                    <a:pt x="1754495" y="0"/>
                  </a:lnTo>
                  <a:lnTo>
                    <a:pt x="1754495" y="893740"/>
                  </a:lnTo>
                  <a:lnTo>
                    <a:pt x="0" y="8937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6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8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05" name="Google Shape;205;p6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206" name="Google Shape;206;p6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7" name="Google Shape;207;p6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8" name="Google Shape;208;p6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459"/>
        </a:solidFill>
        <a:effectLst/>
      </p:bgPr>
    </p:bg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7"/>
          <p:cNvSpPr/>
          <p:nvPr/>
        </p:nvSpPr>
        <p:spPr>
          <a:xfrm>
            <a:off x="17786004" y="8781013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7"/>
          <p:cNvSpPr/>
          <p:nvPr/>
        </p:nvSpPr>
        <p:spPr>
          <a:xfrm rot="10800000">
            <a:off x="0" y="0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7"/>
          <p:cNvSpPr txBox="1"/>
          <p:nvPr/>
        </p:nvSpPr>
        <p:spPr>
          <a:xfrm>
            <a:off x="1925741" y="3338090"/>
            <a:ext cx="14191977" cy="9169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99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Construction makes up a vital part of the sector but it not the whole of the built environment sector.</a:t>
            </a:r>
            <a:endParaRPr/>
          </a:p>
        </p:txBody>
      </p:sp>
      <p:sp>
        <p:nvSpPr>
          <p:cNvPr id="216" name="Google Shape;216;p7"/>
          <p:cNvSpPr txBox="1"/>
          <p:nvPr/>
        </p:nvSpPr>
        <p:spPr>
          <a:xfrm>
            <a:off x="1925741" y="4495721"/>
            <a:ext cx="14191977" cy="4597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99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The professions make up the other half of the sector and consist of roles such as... </a:t>
            </a:r>
            <a:endParaRPr/>
          </a:p>
        </p:txBody>
      </p:sp>
      <p:sp>
        <p:nvSpPr>
          <p:cNvPr id="217" name="Google Shape;217;p7"/>
          <p:cNvSpPr txBox="1"/>
          <p:nvPr/>
        </p:nvSpPr>
        <p:spPr>
          <a:xfrm>
            <a:off x="1925741" y="2013309"/>
            <a:ext cx="9242609" cy="9210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99" b="1">
                <a:solidFill>
                  <a:srgbClr val="EF476F"/>
                </a:solidFill>
                <a:latin typeface="Rubik SemiBold"/>
                <a:ea typeface="Rubik SemiBold"/>
                <a:cs typeface="Rubik SemiBold"/>
                <a:sym typeface="Rubik SemiBold"/>
              </a:rPr>
              <a:t>BEYOND CONSTRUCTION </a:t>
            </a:r>
            <a:endParaRPr/>
          </a:p>
        </p:txBody>
      </p:sp>
      <p:sp>
        <p:nvSpPr>
          <p:cNvPr id="218" name="Google Shape;218;p7"/>
          <p:cNvSpPr txBox="1"/>
          <p:nvPr/>
        </p:nvSpPr>
        <p:spPr>
          <a:xfrm rot="-5400000">
            <a:off x="-1490886" y="8293926"/>
            <a:ext cx="3474244" cy="14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003459"/>
                </a:solidFill>
                <a:latin typeface="Rubik"/>
                <a:ea typeface="Rubik"/>
                <a:cs typeface="Rubik"/>
                <a:sym typeface="Rubik"/>
              </a:rPr>
              <a:t>© Built Environment Schools Trust</a:t>
            </a:r>
            <a:endParaRPr/>
          </a:p>
        </p:txBody>
      </p:sp>
      <p:sp>
        <p:nvSpPr>
          <p:cNvPr id="219" name="Google Shape;219;p7"/>
          <p:cNvSpPr txBox="1"/>
          <p:nvPr/>
        </p:nvSpPr>
        <p:spPr>
          <a:xfrm>
            <a:off x="1925741" y="5973649"/>
            <a:ext cx="2462146" cy="653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8843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1" b="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SURVEYING </a:t>
            </a:r>
            <a:endParaRPr/>
          </a:p>
        </p:txBody>
      </p:sp>
      <p:sp>
        <p:nvSpPr>
          <p:cNvPr id="220" name="Google Shape;220;p7"/>
          <p:cNvSpPr txBox="1"/>
          <p:nvPr/>
        </p:nvSpPr>
        <p:spPr>
          <a:xfrm>
            <a:off x="7090050" y="5973649"/>
            <a:ext cx="3172225" cy="653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8843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1" b="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ARCHITECTURE</a:t>
            </a:r>
            <a:endParaRPr/>
          </a:p>
        </p:txBody>
      </p:sp>
      <p:sp>
        <p:nvSpPr>
          <p:cNvPr id="221" name="Google Shape;221;p7"/>
          <p:cNvSpPr txBox="1"/>
          <p:nvPr/>
        </p:nvSpPr>
        <p:spPr>
          <a:xfrm>
            <a:off x="12964438" y="5973649"/>
            <a:ext cx="3172225" cy="653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8843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1" b="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PLANNING</a:t>
            </a:r>
            <a:endParaRPr/>
          </a:p>
        </p:txBody>
      </p:sp>
      <p:sp>
        <p:nvSpPr>
          <p:cNvPr id="222" name="Google Shape;222;p7"/>
          <p:cNvSpPr txBox="1"/>
          <p:nvPr/>
        </p:nvSpPr>
        <p:spPr>
          <a:xfrm>
            <a:off x="3917825" y="7276507"/>
            <a:ext cx="3172225" cy="653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8843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1" b="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ENGINEERING</a:t>
            </a:r>
            <a:endParaRPr/>
          </a:p>
        </p:txBody>
      </p:sp>
      <p:sp>
        <p:nvSpPr>
          <p:cNvPr id="223" name="Google Shape;223;p7"/>
          <p:cNvSpPr txBox="1"/>
          <p:nvPr/>
        </p:nvSpPr>
        <p:spPr>
          <a:xfrm>
            <a:off x="13153788" y="8579366"/>
            <a:ext cx="4105512" cy="653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8843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1" b="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INSERT MORE ROLES</a:t>
            </a:r>
            <a:endParaRPr/>
          </a:p>
        </p:txBody>
      </p:sp>
      <p:grpSp>
        <p:nvGrpSpPr>
          <p:cNvPr id="224" name="Google Shape;224;p7"/>
          <p:cNvGrpSpPr/>
          <p:nvPr/>
        </p:nvGrpSpPr>
        <p:grpSpPr>
          <a:xfrm>
            <a:off x="1512307" y="8953677"/>
            <a:ext cx="4183954" cy="798742"/>
            <a:chOff x="0" y="-70029"/>
            <a:chExt cx="5578606" cy="1064989"/>
          </a:xfrm>
        </p:grpSpPr>
        <p:sp>
          <p:nvSpPr>
            <p:cNvPr id="225" name="Google Shape;225;p7"/>
            <p:cNvSpPr/>
            <p:nvPr/>
          </p:nvSpPr>
          <p:spPr>
            <a:xfrm>
              <a:off x="2049271" y="30532"/>
              <a:ext cx="1754496" cy="893739"/>
            </a:xfrm>
            <a:custGeom>
              <a:avLst/>
              <a:gdLst/>
              <a:ahLst/>
              <a:cxnLst/>
              <a:rect l="l" t="t" r="r" b="b"/>
              <a:pathLst>
                <a:path w="1754496" h="893739" extrusionOk="0">
                  <a:moveTo>
                    <a:pt x="0" y="0"/>
                  </a:moveTo>
                  <a:lnTo>
                    <a:pt x="1754495" y="0"/>
                  </a:lnTo>
                  <a:lnTo>
                    <a:pt x="1754495" y="893740"/>
                  </a:lnTo>
                  <a:lnTo>
                    <a:pt x="0" y="8937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7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27" name="Google Shape;227;p7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228" name="Google Shape;228;p7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9" name="Google Shape;229;p7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0" name="Google Shape;230;p7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  <p:sp>
        <p:nvSpPr>
          <p:cNvPr id="231" name="Google Shape;231;p7"/>
          <p:cNvSpPr txBox="1"/>
          <p:nvPr/>
        </p:nvSpPr>
        <p:spPr>
          <a:xfrm>
            <a:off x="7267569" y="8579366"/>
            <a:ext cx="2817185" cy="653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8843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1" b="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TECHNOLOGY</a:t>
            </a:r>
            <a:endParaRPr/>
          </a:p>
        </p:txBody>
      </p:sp>
      <p:sp>
        <p:nvSpPr>
          <p:cNvPr id="232" name="Google Shape;232;p7"/>
          <p:cNvSpPr txBox="1"/>
          <p:nvPr/>
        </p:nvSpPr>
        <p:spPr>
          <a:xfrm>
            <a:off x="10858373" y="7276507"/>
            <a:ext cx="2462146" cy="653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8843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1" b="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IoT/DATA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459"/>
        </a:solidFill>
        <a:effectLst/>
      </p:bgPr>
    </p:bg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8"/>
          <p:cNvSpPr/>
          <p:nvPr/>
        </p:nvSpPr>
        <p:spPr>
          <a:xfrm>
            <a:off x="17786004" y="8781013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8"/>
          <p:cNvSpPr/>
          <p:nvPr/>
        </p:nvSpPr>
        <p:spPr>
          <a:xfrm rot="10800000">
            <a:off x="0" y="0"/>
            <a:ext cx="501996" cy="1505987"/>
          </a:xfrm>
          <a:custGeom>
            <a:avLst/>
            <a:gdLst/>
            <a:ahLst/>
            <a:cxnLst/>
            <a:rect l="l" t="t" r="r" b="b"/>
            <a:pathLst>
              <a:path w="501996" h="1505987" extrusionOk="0">
                <a:moveTo>
                  <a:pt x="0" y="0"/>
                </a:moveTo>
                <a:lnTo>
                  <a:pt x="501996" y="0"/>
                </a:lnTo>
                <a:lnTo>
                  <a:pt x="501996" y="1505987"/>
                </a:lnTo>
                <a:lnTo>
                  <a:pt x="0" y="150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8"/>
          <p:cNvSpPr/>
          <p:nvPr/>
        </p:nvSpPr>
        <p:spPr>
          <a:xfrm>
            <a:off x="774315" y="4912184"/>
            <a:ext cx="4216003" cy="2795534"/>
          </a:xfrm>
          <a:custGeom>
            <a:avLst/>
            <a:gdLst/>
            <a:ahLst/>
            <a:cxnLst/>
            <a:rect l="l" t="t" r="r" b="b"/>
            <a:pathLst>
              <a:path w="4216003" h="2795534" extrusionOk="0">
                <a:moveTo>
                  <a:pt x="0" y="0"/>
                </a:moveTo>
                <a:lnTo>
                  <a:pt x="4216004" y="0"/>
                </a:lnTo>
                <a:lnTo>
                  <a:pt x="4216004" y="2795535"/>
                </a:lnTo>
                <a:lnTo>
                  <a:pt x="0" y="279553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 w="95250" cap="sq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8"/>
          <p:cNvSpPr/>
          <p:nvPr/>
        </p:nvSpPr>
        <p:spPr>
          <a:xfrm>
            <a:off x="4990319" y="4912184"/>
            <a:ext cx="4176935" cy="2787573"/>
          </a:xfrm>
          <a:custGeom>
            <a:avLst/>
            <a:gdLst/>
            <a:ahLst/>
            <a:cxnLst/>
            <a:rect l="l" t="t" r="r" b="b"/>
            <a:pathLst>
              <a:path w="4176935" h="2787573" extrusionOk="0">
                <a:moveTo>
                  <a:pt x="0" y="0"/>
                </a:moveTo>
                <a:lnTo>
                  <a:pt x="4176934" y="0"/>
                </a:lnTo>
                <a:lnTo>
                  <a:pt x="4176934" y="2787573"/>
                </a:lnTo>
                <a:lnTo>
                  <a:pt x="0" y="278757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 w="95250" cap="sq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8"/>
          <p:cNvSpPr/>
          <p:nvPr/>
        </p:nvSpPr>
        <p:spPr>
          <a:xfrm>
            <a:off x="9167253" y="4908973"/>
            <a:ext cx="4176935" cy="2790784"/>
          </a:xfrm>
          <a:custGeom>
            <a:avLst/>
            <a:gdLst/>
            <a:ahLst/>
            <a:cxnLst/>
            <a:rect l="l" t="t" r="r" b="b"/>
            <a:pathLst>
              <a:path w="4176935" h="2790784" extrusionOk="0">
                <a:moveTo>
                  <a:pt x="0" y="0"/>
                </a:moveTo>
                <a:lnTo>
                  <a:pt x="4176935" y="0"/>
                </a:lnTo>
                <a:lnTo>
                  <a:pt x="4176935" y="2790784"/>
                </a:lnTo>
                <a:lnTo>
                  <a:pt x="0" y="2790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 w="95250" cap="sq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8"/>
          <p:cNvSpPr/>
          <p:nvPr/>
        </p:nvSpPr>
        <p:spPr>
          <a:xfrm>
            <a:off x="13344188" y="4920145"/>
            <a:ext cx="4176935" cy="2787573"/>
          </a:xfrm>
          <a:custGeom>
            <a:avLst/>
            <a:gdLst/>
            <a:ahLst/>
            <a:cxnLst/>
            <a:rect l="l" t="t" r="r" b="b"/>
            <a:pathLst>
              <a:path w="4176935" h="2787573" extrusionOk="0">
                <a:moveTo>
                  <a:pt x="0" y="0"/>
                </a:moveTo>
                <a:lnTo>
                  <a:pt x="4176935" y="0"/>
                </a:lnTo>
                <a:lnTo>
                  <a:pt x="4176935" y="2787574"/>
                </a:lnTo>
                <a:lnTo>
                  <a:pt x="0" y="27875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/>
            </a:stretch>
          </a:blipFill>
          <a:ln w="95250" cap="sq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8"/>
          <p:cNvSpPr txBox="1"/>
          <p:nvPr/>
        </p:nvSpPr>
        <p:spPr>
          <a:xfrm>
            <a:off x="1925741" y="3338090"/>
            <a:ext cx="14561020" cy="88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99" b="1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The built environment is changing rapidly with the advancement of new technology and creating new roles in the sector. </a:t>
            </a:r>
            <a:endParaRPr/>
          </a:p>
        </p:txBody>
      </p:sp>
      <p:sp>
        <p:nvSpPr>
          <p:cNvPr id="244" name="Google Shape;244;p8"/>
          <p:cNvSpPr txBox="1"/>
          <p:nvPr/>
        </p:nvSpPr>
        <p:spPr>
          <a:xfrm>
            <a:off x="1925741" y="2013309"/>
            <a:ext cx="13448462" cy="9210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99" b="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NEW ROLES WITH NEW TECHNOLOGY</a:t>
            </a:r>
            <a:endParaRPr/>
          </a:p>
        </p:txBody>
      </p:sp>
      <p:sp>
        <p:nvSpPr>
          <p:cNvPr id="245" name="Google Shape;245;p8"/>
          <p:cNvSpPr txBox="1"/>
          <p:nvPr/>
        </p:nvSpPr>
        <p:spPr>
          <a:xfrm rot="-5400000">
            <a:off x="-1490886" y="8293926"/>
            <a:ext cx="3474244" cy="14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003459"/>
                </a:solidFill>
                <a:latin typeface="Rubik"/>
                <a:ea typeface="Rubik"/>
                <a:cs typeface="Rubik"/>
                <a:sym typeface="Rubik"/>
              </a:rPr>
              <a:t>© Built Environment Schools Trust</a:t>
            </a:r>
            <a:endParaRPr/>
          </a:p>
        </p:txBody>
      </p:sp>
      <p:grpSp>
        <p:nvGrpSpPr>
          <p:cNvPr id="246" name="Google Shape;246;p8"/>
          <p:cNvGrpSpPr/>
          <p:nvPr/>
        </p:nvGrpSpPr>
        <p:grpSpPr>
          <a:xfrm>
            <a:off x="1949289" y="9205778"/>
            <a:ext cx="4183954" cy="798742"/>
            <a:chOff x="0" y="-70029"/>
            <a:chExt cx="5578606" cy="1064989"/>
          </a:xfrm>
        </p:grpSpPr>
        <p:sp>
          <p:nvSpPr>
            <p:cNvPr id="247" name="Google Shape;247;p8"/>
            <p:cNvSpPr/>
            <p:nvPr/>
          </p:nvSpPr>
          <p:spPr>
            <a:xfrm>
              <a:off x="2049271" y="30532"/>
              <a:ext cx="1754496" cy="893739"/>
            </a:xfrm>
            <a:custGeom>
              <a:avLst/>
              <a:gdLst/>
              <a:ahLst/>
              <a:cxnLst/>
              <a:rect l="l" t="t" r="r" b="b"/>
              <a:pathLst>
                <a:path w="1754496" h="893739" extrusionOk="0">
                  <a:moveTo>
                    <a:pt x="0" y="0"/>
                  </a:moveTo>
                  <a:lnTo>
                    <a:pt x="1754495" y="0"/>
                  </a:lnTo>
                  <a:lnTo>
                    <a:pt x="1754495" y="893740"/>
                  </a:lnTo>
                  <a:lnTo>
                    <a:pt x="0" y="8937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8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8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9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49" name="Google Shape;249;p8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250" name="Google Shape;250;p8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1" name="Google Shape;251;p8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2" name="Google Shape;252;p8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459"/>
        </a:solidFill>
        <a:effectLst/>
      </p:bgPr>
    </p:bg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Google Shape;257;p9"/>
          <p:cNvGrpSpPr/>
          <p:nvPr/>
        </p:nvGrpSpPr>
        <p:grpSpPr>
          <a:xfrm>
            <a:off x="381574" y="2014750"/>
            <a:ext cx="3583310" cy="807734"/>
            <a:chOff x="0" y="0"/>
            <a:chExt cx="812800" cy="212735"/>
          </a:xfrm>
        </p:grpSpPr>
        <p:sp>
          <p:nvSpPr>
            <p:cNvPr id="258" name="Google Shape;258;p9"/>
            <p:cNvSpPr/>
            <p:nvPr/>
          </p:nvSpPr>
          <p:spPr>
            <a:xfrm>
              <a:off x="0" y="0"/>
              <a:ext cx="812800" cy="212735"/>
            </a:xfrm>
            <a:custGeom>
              <a:avLst/>
              <a:gdLst/>
              <a:ahLst/>
              <a:cxnLst/>
              <a:rect l="l" t="t" r="r" b="b"/>
              <a:pathLst>
                <a:path w="812800" h="212735" extrusionOk="0">
                  <a:moveTo>
                    <a:pt x="609600" y="0"/>
                  </a:moveTo>
                  <a:lnTo>
                    <a:pt x="0" y="0"/>
                  </a:lnTo>
                  <a:lnTo>
                    <a:pt x="203200" y="212735"/>
                  </a:lnTo>
                  <a:lnTo>
                    <a:pt x="812800" y="212735"/>
                  </a:lnTo>
                  <a:lnTo>
                    <a:pt x="609600" y="0"/>
                  </a:lnTo>
                  <a:close/>
                </a:path>
              </a:pathLst>
            </a:custGeom>
            <a:solidFill>
              <a:srgbClr val="EF476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p9"/>
            <p:cNvSpPr txBox="1"/>
            <p:nvPr/>
          </p:nvSpPr>
          <p:spPr>
            <a:xfrm>
              <a:off x="101600" y="38100"/>
              <a:ext cx="609600" cy="1746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999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PLANNING</a:t>
              </a:r>
              <a:endParaRPr/>
            </a:p>
          </p:txBody>
        </p:sp>
      </p:grpSp>
      <p:grpSp>
        <p:nvGrpSpPr>
          <p:cNvPr id="260" name="Google Shape;260;p9"/>
          <p:cNvGrpSpPr/>
          <p:nvPr/>
        </p:nvGrpSpPr>
        <p:grpSpPr>
          <a:xfrm>
            <a:off x="3384178" y="2014674"/>
            <a:ext cx="3086120" cy="807885"/>
            <a:chOff x="0" y="0"/>
            <a:chExt cx="812800" cy="212775"/>
          </a:xfrm>
        </p:grpSpPr>
        <p:sp>
          <p:nvSpPr>
            <p:cNvPr id="261" name="Google Shape;261;p9"/>
            <p:cNvSpPr/>
            <p:nvPr/>
          </p:nvSpPr>
          <p:spPr>
            <a:xfrm>
              <a:off x="0" y="0"/>
              <a:ext cx="812800" cy="212735"/>
            </a:xfrm>
            <a:custGeom>
              <a:avLst/>
              <a:gdLst/>
              <a:ahLst/>
              <a:cxnLst/>
              <a:rect l="l" t="t" r="r" b="b"/>
              <a:pathLst>
                <a:path w="812800" h="212735" extrusionOk="0">
                  <a:moveTo>
                    <a:pt x="609600" y="0"/>
                  </a:moveTo>
                  <a:lnTo>
                    <a:pt x="0" y="0"/>
                  </a:lnTo>
                  <a:lnTo>
                    <a:pt x="203200" y="212735"/>
                  </a:lnTo>
                  <a:lnTo>
                    <a:pt x="812800" y="212735"/>
                  </a:lnTo>
                  <a:lnTo>
                    <a:pt x="609600" y="0"/>
                  </a:lnTo>
                  <a:close/>
                </a:path>
              </a:pathLst>
            </a:custGeom>
            <a:solidFill>
              <a:srgbClr val="177F58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9"/>
            <p:cNvSpPr txBox="1"/>
            <p:nvPr/>
          </p:nvSpPr>
          <p:spPr>
            <a:xfrm>
              <a:off x="101600" y="28575"/>
              <a:ext cx="609600" cy="184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DESIGN</a:t>
              </a:r>
              <a:endParaRPr/>
            </a:p>
          </p:txBody>
        </p:sp>
      </p:grpSp>
      <p:grpSp>
        <p:nvGrpSpPr>
          <p:cNvPr id="263" name="Google Shape;263;p9"/>
          <p:cNvGrpSpPr/>
          <p:nvPr/>
        </p:nvGrpSpPr>
        <p:grpSpPr>
          <a:xfrm>
            <a:off x="6153299" y="2014749"/>
            <a:ext cx="3231944" cy="807734"/>
            <a:chOff x="0" y="0"/>
            <a:chExt cx="851206" cy="212735"/>
          </a:xfrm>
        </p:grpSpPr>
        <p:sp>
          <p:nvSpPr>
            <p:cNvPr id="264" name="Google Shape;264;p9"/>
            <p:cNvSpPr/>
            <p:nvPr/>
          </p:nvSpPr>
          <p:spPr>
            <a:xfrm>
              <a:off x="0" y="0"/>
              <a:ext cx="851206" cy="212735"/>
            </a:xfrm>
            <a:custGeom>
              <a:avLst/>
              <a:gdLst/>
              <a:ahLst/>
              <a:cxnLst/>
              <a:rect l="l" t="t" r="r" b="b"/>
              <a:pathLst>
                <a:path w="851206" h="212735" extrusionOk="0">
                  <a:moveTo>
                    <a:pt x="648006" y="0"/>
                  </a:moveTo>
                  <a:lnTo>
                    <a:pt x="0" y="0"/>
                  </a:lnTo>
                  <a:lnTo>
                    <a:pt x="203200" y="212735"/>
                  </a:lnTo>
                  <a:lnTo>
                    <a:pt x="851206" y="212735"/>
                  </a:lnTo>
                  <a:lnTo>
                    <a:pt x="648006" y="0"/>
                  </a:lnTo>
                  <a:close/>
                </a:path>
              </a:pathLst>
            </a:custGeom>
            <a:solidFill>
              <a:srgbClr val="F392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9"/>
            <p:cNvSpPr txBox="1"/>
            <p:nvPr/>
          </p:nvSpPr>
          <p:spPr>
            <a:xfrm>
              <a:off x="101600" y="28575"/>
              <a:ext cx="648006" cy="1841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CONSTRUCTION</a:t>
              </a:r>
              <a:endParaRPr/>
            </a:p>
          </p:txBody>
        </p:sp>
      </p:grpSp>
      <p:grpSp>
        <p:nvGrpSpPr>
          <p:cNvPr id="266" name="Google Shape;266;p9"/>
          <p:cNvGrpSpPr/>
          <p:nvPr/>
        </p:nvGrpSpPr>
        <p:grpSpPr>
          <a:xfrm>
            <a:off x="9129093" y="2014762"/>
            <a:ext cx="3086100" cy="807727"/>
            <a:chOff x="0" y="-416814"/>
            <a:chExt cx="812800" cy="212735"/>
          </a:xfrm>
        </p:grpSpPr>
        <p:sp>
          <p:nvSpPr>
            <p:cNvPr id="267" name="Google Shape;267;p9"/>
            <p:cNvSpPr/>
            <p:nvPr/>
          </p:nvSpPr>
          <p:spPr>
            <a:xfrm>
              <a:off x="0" y="-416814"/>
              <a:ext cx="812800" cy="212735"/>
            </a:xfrm>
            <a:custGeom>
              <a:avLst/>
              <a:gdLst/>
              <a:ahLst/>
              <a:cxnLst/>
              <a:rect l="l" t="t" r="r" b="b"/>
              <a:pathLst>
                <a:path w="812800" h="212735" extrusionOk="0">
                  <a:moveTo>
                    <a:pt x="609600" y="0"/>
                  </a:moveTo>
                  <a:lnTo>
                    <a:pt x="0" y="0"/>
                  </a:lnTo>
                  <a:lnTo>
                    <a:pt x="203200" y="212735"/>
                  </a:lnTo>
                  <a:lnTo>
                    <a:pt x="812800" y="212735"/>
                  </a:lnTo>
                  <a:lnTo>
                    <a:pt x="609600" y="0"/>
                  </a:lnTo>
                  <a:close/>
                </a:path>
              </a:pathLst>
            </a:custGeom>
            <a:solidFill>
              <a:srgbClr val="C00D0E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9"/>
            <p:cNvSpPr txBox="1"/>
            <p:nvPr/>
          </p:nvSpPr>
          <p:spPr>
            <a:xfrm>
              <a:off x="67467" y="-402546"/>
              <a:ext cx="609600" cy="184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USE &amp; OCCUPATION</a:t>
              </a:r>
              <a:endParaRPr/>
            </a:p>
          </p:txBody>
        </p:sp>
      </p:grpSp>
      <p:grpSp>
        <p:nvGrpSpPr>
          <p:cNvPr id="269" name="Google Shape;269;p9"/>
          <p:cNvGrpSpPr/>
          <p:nvPr/>
        </p:nvGrpSpPr>
        <p:grpSpPr>
          <a:xfrm>
            <a:off x="11607665" y="2014762"/>
            <a:ext cx="3086100" cy="807954"/>
            <a:chOff x="-60490" y="-416814"/>
            <a:chExt cx="812800" cy="212795"/>
          </a:xfrm>
        </p:grpSpPr>
        <p:sp>
          <p:nvSpPr>
            <p:cNvPr id="270" name="Google Shape;270;p9"/>
            <p:cNvSpPr/>
            <p:nvPr/>
          </p:nvSpPr>
          <p:spPr>
            <a:xfrm>
              <a:off x="-60490" y="-416814"/>
              <a:ext cx="812800" cy="212735"/>
            </a:xfrm>
            <a:custGeom>
              <a:avLst/>
              <a:gdLst/>
              <a:ahLst/>
              <a:cxnLst/>
              <a:rect l="l" t="t" r="r" b="b"/>
              <a:pathLst>
                <a:path w="812800" h="212735" extrusionOk="0">
                  <a:moveTo>
                    <a:pt x="609600" y="0"/>
                  </a:moveTo>
                  <a:lnTo>
                    <a:pt x="0" y="0"/>
                  </a:lnTo>
                  <a:lnTo>
                    <a:pt x="203200" y="212735"/>
                  </a:lnTo>
                  <a:lnTo>
                    <a:pt x="812800" y="212735"/>
                  </a:lnTo>
                  <a:lnTo>
                    <a:pt x="609600" y="0"/>
                  </a:lnTo>
                  <a:close/>
                </a:path>
              </a:pathLst>
            </a:custGeom>
            <a:solidFill>
              <a:srgbClr val="1B2A3B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" name="Google Shape;271;p9"/>
            <p:cNvSpPr txBox="1"/>
            <p:nvPr/>
          </p:nvSpPr>
          <p:spPr>
            <a:xfrm>
              <a:off x="101600" y="-388219"/>
              <a:ext cx="609600" cy="184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MAINTAIN &amp; REPAIR</a:t>
              </a:r>
              <a:endParaRPr/>
            </a:p>
          </p:txBody>
        </p:sp>
      </p:grpSp>
      <p:grpSp>
        <p:nvGrpSpPr>
          <p:cNvPr id="272" name="Google Shape;272;p9"/>
          <p:cNvGrpSpPr/>
          <p:nvPr/>
        </p:nvGrpSpPr>
        <p:grpSpPr>
          <a:xfrm>
            <a:off x="14488271" y="2014874"/>
            <a:ext cx="3086100" cy="807727"/>
            <a:chOff x="-15095" y="-416784"/>
            <a:chExt cx="812800" cy="212735"/>
          </a:xfrm>
        </p:grpSpPr>
        <p:sp>
          <p:nvSpPr>
            <p:cNvPr id="273" name="Google Shape;273;p9"/>
            <p:cNvSpPr/>
            <p:nvPr/>
          </p:nvSpPr>
          <p:spPr>
            <a:xfrm>
              <a:off x="-15095" y="-416784"/>
              <a:ext cx="812800" cy="212735"/>
            </a:xfrm>
            <a:custGeom>
              <a:avLst/>
              <a:gdLst/>
              <a:ahLst/>
              <a:cxnLst/>
              <a:rect l="l" t="t" r="r" b="b"/>
              <a:pathLst>
                <a:path w="812800" h="212735" extrusionOk="0">
                  <a:moveTo>
                    <a:pt x="609600" y="0"/>
                  </a:moveTo>
                  <a:lnTo>
                    <a:pt x="0" y="0"/>
                  </a:lnTo>
                  <a:lnTo>
                    <a:pt x="203200" y="212735"/>
                  </a:lnTo>
                  <a:lnTo>
                    <a:pt x="812800" y="212735"/>
                  </a:lnTo>
                  <a:lnTo>
                    <a:pt x="609600" y="0"/>
                  </a:lnTo>
                  <a:close/>
                </a:path>
              </a:pathLst>
            </a:custGeom>
            <a:solidFill>
              <a:srgbClr val="089FB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9"/>
            <p:cNvSpPr txBox="1"/>
            <p:nvPr/>
          </p:nvSpPr>
          <p:spPr>
            <a:xfrm>
              <a:off x="86502" y="-402527"/>
              <a:ext cx="609600" cy="184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REPURPOSE</a:t>
              </a:r>
              <a:endParaRPr/>
            </a:p>
          </p:txBody>
        </p:sp>
      </p:grpSp>
      <p:sp>
        <p:nvSpPr>
          <p:cNvPr id="275" name="Google Shape;275;p9"/>
          <p:cNvSpPr txBox="1"/>
          <p:nvPr/>
        </p:nvSpPr>
        <p:spPr>
          <a:xfrm>
            <a:off x="381575" y="3188715"/>
            <a:ext cx="2664000" cy="418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Real Estate Surveyors</a:t>
            </a:r>
            <a:endParaRPr sz="2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Geomatic Surveyors </a:t>
            </a:r>
            <a:endParaRPr sz="2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Land Surveyors</a:t>
            </a:r>
            <a:endParaRPr sz="2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Environmental Surveyors</a:t>
            </a:r>
            <a:endParaRPr sz="2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Town Planners</a:t>
            </a:r>
            <a:endParaRPr sz="2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276" name="Google Shape;276;p9"/>
          <p:cNvSpPr txBox="1"/>
          <p:nvPr/>
        </p:nvSpPr>
        <p:spPr>
          <a:xfrm>
            <a:off x="3680100" y="3188725"/>
            <a:ext cx="3086100" cy="43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F39200"/>
                </a:solidFill>
                <a:latin typeface="Rubik"/>
                <a:ea typeface="Rubik"/>
                <a:cs typeface="Rubik"/>
                <a:sym typeface="Rubik"/>
              </a:rPr>
              <a:t>Architects</a:t>
            </a:r>
            <a:endParaRPr sz="19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F39200"/>
                </a:solidFill>
                <a:latin typeface="Rubik"/>
                <a:ea typeface="Rubik"/>
                <a:cs typeface="Rubik"/>
                <a:sym typeface="Rubik"/>
              </a:rPr>
              <a:t>Building Service Engineers</a:t>
            </a:r>
            <a:endParaRPr sz="19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F39200"/>
                </a:solidFill>
                <a:latin typeface="Rubik"/>
                <a:ea typeface="Rubik"/>
                <a:cs typeface="Rubik"/>
                <a:sym typeface="Rubik"/>
              </a:rPr>
              <a:t>Landscape Architects</a:t>
            </a:r>
            <a:endParaRPr sz="19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F39200"/>
                </a:solidFill>
                <a:latin typeface="Rubik"/>
                <a:ea typeface="Rubik"/>
                <a:cs typeface="Rubik"/>
                <a:sym typeface="Rubik"/>
              </a:rPr>
              <a:t>Architectural Technologist</a:t>
            </a:r>
            <a:endParaRPr sz="19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F39200"/>
                </a:solidFill>
                <a:latin typeface="Rubik"/>
                <a:ea typeface="Rubik"/>
                <a:cs typeface="Rubik"/>
                <a:sym typeface="Rubik"/>
              </a:rPr>
              <a:t>Quantity Surveyors</a:t>
            </a:r>
            <a:endParaRPr sz="19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F39200"/>
                </a:solidFill>
                <a:latin typeface="Rubik"/>
                <a:ea typeface="Rubik"/>
                <a:cs typeface="Rubik"/>
                <a:sym typeface="Rubik"/>
              </a:rPr>
              <a:t>Interior Designers</a:t>
            </a:r>
            <a:endParaRPr sz="19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277" name="Google Shape;277;p9"/>
          <p:cNvSpPr txBox="1"/>
          <p:nvPr/>
        </p:nvSpPr>
        <p:spPr>
          <a:xfrm>
            <a:off x="7054565" y="3188735"/>
            <a:ext cx="2766000" cy="526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Construction Managers</a:t>
            </a:r>
            <a:endParaRPr sz="2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Civil Engineers</a:t>
            </a:r>
            <a:endParaRPr sz="2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Contract Specialists</a:t>
            </a:r>
            <a:endParaRPr sz="2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Quantity Surveyors</a:t>
            </a:r>
            <a:endParaRPr sz="2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Building Control Surveyors</a:t>
            </a:r>
            <a:endParaRPr sz="2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Health, Safety  &amp; Environmental Specialists</a:t>
            </a:r>
            <a:endParaRPr sz="2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278" name="Google Shape;278;p9"/>
          <p:cNvSpPr txBox="1"/>
          <p:nvPr/>
        </p:nvSpPr>
        <p:spPr>
          <a:xfrm>
            <a:off x="10108965" y="3217885"/>
            <a:ext cx="2256900" cy="418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39200"/>
                </a:solidFill>
                <a:latin typeface="Rubik"/>
                <a:ea typeface="Rubik"/>
                <a:cs typeface="Rubik"/>
                <a:sym typeface="Rubik"/>
              </a:rPr>
              <a:t>Valuation Surveyor</a:t>
            </a:r>
            <a:endParaRPr sz="20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39200"/>
                </a:solidFill>
                <a:latin typeface="Rubik"/>
                <a:ea typeface="Rubik"/>
                <a:cs typeface="Rubik"/>
                <a:sym typeface="Rubik"/>
              </a:rPr>
              <a:t>Agents</a:t>
            </a:r>
            <a:endParaRPr sz="20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39200"/>
                </a:solidFill>
                <a:latin typeface="Rubik"/>
                <a:ea typeface="Rubik"/>
                <a:cs typeface="Rubik"/>
                <a:sym typeface="Rubik"/>
              </a:rPr>
              <a:t>Facilities Managers</a:t>
            </a:r>
            <a:endParaRPr sz="20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39200"/>
                </a:solidFill>
                <a:latin typeface="Rubik"/>
                <a:ea typeface="Rubik"/>
                <a:cs typeface="Rubik"/>
                <a:sym typeface="Rubik"/>
              </a:rPr>
              <a:t>Estates Management</a:t>
            </a:r>
            <a:endParaRPr sz="20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39200"/>
                </a:solidFill>
                <a:latin typeface="Rubik"/>
                <a:ea typeface="Rubik"/>
                <a:cs typeface="Rubik"/>
                <a:sym typeface="Rubik"/>
              </a:rPr>
              <a:t>Building Surveyors</a:t>
            </a:r>
            <a:endParaRPr sz="20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279" name="Google Shape;279;p9"/>
          <p:cNvSpPr txBox="1"/>
          <p:nvPr/>
        </p:nvSpPr>
        <p:spPr>
          <a:xfrm>
            <a:off x="11083702" y="7800083"/>
            <a:ext cx="9525" cy="711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5555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55555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p9"/>
          <p:cNvSpPr txBox="1"/>
          <p:nvPr/>
        </p:nvSpPr>
        <p:spPr>
          <a:xfrm>
            <a:off x="12749592" y="3429010"/>
            <a:ext cx="2228400" cy="418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Building Surveyors</a:t>
            </a:r>
            <a:endParaRPr sz="2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Conservation Surveyors</a:t>
            </a:r>
            <a:endParaRPr sz="2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Facilities Management</a:t>
            </a:r>
            <a:endParaRPr sz="2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Rubik"/>
                <a:ea typeface="Rubik"/>
                <a:cs typeface="Rubik"/>
                <a:sym typeface="Rubik"/>
              </a:rPr>
              <a:t>Estate Management</a:t>
            </a:r>
            <a:endParaRPr sz="2000">
              <a:solidFill>
                <a:srgbClr val="FFFFFF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281" name="Google Shape;281;p9"/>
          <p:cNvSpPr txBox="1"/>
          <p:nvPr/>
        </p:nvSpPr>
        <p:spPr>
          <a:xfrm>
            <a:off x="15361725" y="3256650"/>
            <a:ext cx="2228400" cy="45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39200"/>
                </a:solidFill>
                <a:latin typeface="Rubik"/>
                <a:ea typeface="Rubik"/>
                <a:cs typeface="Rubik"/>
                <a:sym typeface="Rubik"/>
              </a:rPr>
              <a:t>Building Surveyors</a:t>
            </a:r>
            <a:endParaRPr sz="20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39200"/>
                </a:solidFill>
                <a:latin typeface="Rubik"/>
                <a:ea typeface="Rubik"/>
                <a:cs typeface="Rubik"/>
                <a:sym typeface="Rubik"/>
              </a:rPr>
              <a:t>Mineral Surveyors</a:t>
            </a:r>
            <a:endParaRPr sz="20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39200"/>
                </a:solidFill>
                <a:latin typeface="Rubik"/>
                <a:ea typeface="Rubik"/>
                <a:cs typeface="Rubik"/>
                <a:sym typeface="Rubik"/>
              </a:rPr>
              <a:t>Demolition Specialists</a:t>
            </a:r>
            <a:endParaRPr sz="20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39200"/>
                </a:solidFill>
                <a:latin typeface="Rubik"/>
                <a:ea typeface="Rubik"/>
                <a:cs typeface="Rubik"/>
                <a:sym typeface="Rubik"/>
              </a:rPr>
              <a:t>Retrofit Specialists</a:t>
            </a:r>
            <a:endParaRPr sz="20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39200"/>
                </a:solidFill>
                <a:latin typeface="Rubik"/>
                <a:ea typeface="Rubik"/>
                <a:cs typeface="Rubik"/>
                <a:sym typeface="Rubik"/>
              </a:rPr>
              <a:t>Energy &amp; Sustainability Management</a:t>
            </a:r>
            <a:endParaRPr sz="2000">
              <a:solidFill>
                <a:srgbClr val="F39200"/>
              </a:solidFill>
              <a:latin typeface="Rubik"/>
              <a:ea typeface="Rubik"/>
              <a:cs typeface="Rubik"/>
              <a:sym typeface="Rubik"/>
            </a:endParaRPr>
          </a:p>
        </p:txBody>
      </p:sp>
      <p:sp>
        <p:nvSpPr>
          <p:cNvPr id="282" name="Google Shape;282;p9"/>
          <p:cNvSpPr txBox="1"/>
          <p:nvPr/>
        </p:nvSpPr>
        <p:spPr>
          <a:xfrm>
            <a:off x="784863" y="637093"/>
            <a:ext cx="108228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84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99" b="1">
                <a:solidFill>
                  <a:srgbClr val="EF476F"/>
                </a:solidFill>
                <a:latin typeface="Rubik"/>
                <a:ea typeface="Rubik"/>
                <a:cs typeface="Rubik"/>
                <a:sym typeface="Rubik"/>
              </a:rPr>
              <a:t>THE BUILT ENVIRONMENT LIFE CYCLE</a:t>
            </a:r>
            <a:endParaRPr/>
          </a:p>
        </p:txBody>
      </p:sp>
      <p:grpSp>
        <p:nvGrpSpPr>
          <p:cNvPr id="283" name="Google Shape;283;p9"/>
          <p:cNvGrpSpPr/>
          <p:nvPr/>
        </p:nvGrpSpPr>
        <p:grpSpPr>
          <a:xfrm>
            <a:off x="13450920" y="9146619"/>
            <a:ext cx="4183954" cy="798742"/>
            <a:chOff x="0" y="-70029"/>
            <a:chExt cx="5578606" cy="1064989"/>
          </a:xfrm>
        </p:grpSpPr>
        <p:sp>
          <p:nvSpPr>
            <p:cNvPr id="284" name="Google Shape;284;p9"/>
            <p:cNvSpPr/>
            <p:nvPr/>
          </p:nvSpPr>
          <p:spPr>
            <a:xfrm>
              <a:off x="2049271" y="30532"/>
              <a:ext cx="1754496" cy="893739"/>
            </a:xfrm>
            <a:custGeom>
              <a:avLst/>
              <a:gdLst/>
              <a:ahLst/>
              <a:cxnLst/>
              <a:rect l="l" t="t" r="r" b="b"/>
              <a:pathLst>
                <a:path w="1754496" h="893739" extrusionOk="0">
                  <a:moveTo>
                    <a:pt x="0" y="0"/>
                  </a:moveTo>
                  <a:lnTo>
                    <a:pt x="1754495" y="0"/>
                  </a:lnTo>
                  <a:lnTo>
                    <a:pt x="1754495" y="893740"/>
                  </a:lnTo>
                  <a:lnTo>
                    <a:pt x="0" y="8937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285;p9"/>
            <p:cNvSpPr/>
            <p:nvPr/>
          </p:nvSpPr>
          <p:spPr>
            <a:xfrm>
              <a:off x="4136744" y="0"/>
              <a:ext cx="1441862" cy="994960"/>
            </a:xfrm>
            <a:custGeom>
              <a:avLst/>
              <a:gdLst/>
              <a:ahLst/>
              <a:cxnLst/>
              <a:rect l="l" t="t" r="r" b="b"/>
              <a:pathLst>
                <a:path w="1441862" h="994960" extrusionOk="0">
                  <a:moveTo>
                    <a:pt x="0" y="0"/>
                  </a:moveTo>
                  <a:lnTo>
                    <a:pt x="1441862" y="0"/>
                  </a:lnTo>
                  <a:lnTo>
                    <a:pt x="1441862" y="994960"/>
                  </a:lnTo>
                  <a:lnTo>
                    <a:pt x="0" y="99496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86" name="Google Shape;286;p9"/>
            <p:cNvGrpSpPr/>
            <p:nvPr/>
          </p:nvGrpSpPr>
          <p:grpSpPr>
            <a:xfrm>
              <a:off x="0" y="-70029"/>
              <a:ext cx="1533621" cy="1064989"/>
              <a:chOff x="0" y="-28575"/>
              <a:chExt cx="625783" cy="434561"/>
            </a:xfrm>
          </p:grpSpPr>
          <p:sp>
            <p:nvSpPr>
              <p:cNvPr id="287" name="Google Shape;287;p9"/>
              <p:cNvSpPr/>
              <p:nvPr/>
            </p:nvSpPr>
            <p:spPr>
              <a:xfrm>
                <a:off x="0" y="0"/>
                <a:ext cx="625783" cy="405986"/>
              </a:xfrm>
              <a:custGeom>
                <a:avLst/>
                <a:gdLst/>
                <a:ahLst/>
                <a:cxnLst/>
                <a:rect l="l" t="t" r="r" b="b"/>
                <a:pathLst>
                  <a:path w="625783" h="405986" extrusionOk="0">
                    <a:moveTo>
                      <a:pt x="0" y="0"/>
                    </a:moveTo>
                    <a:lnTo>
                      <a:pt x="625783" y="0"/>
                    </a:lnTo>
                    <a:lnTo>
                      <a:pt x="625783" y="405986"/>
                    </a:lnTo>
                    <a:lnTo>
                      <a:pt x="0" y="405986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sq" cmpd="sng">
                <a:solidFill>
                  <a:srgbClr val="EF476F"/>
                </a:solidFill>
                <a:prstDash val="dash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" name="Google Shape;288;p9"/>
              <p:cNvSpPr txBox="1"/>
              <p:nvPr/>
            </p:nvSpPr>
            <p:spPr>
              <a:xfrm>
                <a:off x="0" y="-28575"/>
                <a:ext cx="625783" cy="4345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9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9" name="Google Shape;289;p9"/>
            <p:cNvSpPr txBox="1"/>
            <p:nvPr/>
          </p:nvSpPr>
          <p:spPr>
            <a:xfrm>
              <a:off x="91046" y="110844"/>
              <a:ext cx="1311941" cy="748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INSERT COMPANY </a:t>
              </a:r>
              <a:endParaRPr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65" b="1">
                  <a:solidFill>
                    <a:srgbClr val="EF476F"/>
                  </a:solidFill>
                  <a:latin typeface="Rubik"/>
                  <a:ea typeface="Rubik"/>
                  <a:cs typeface="Rubik"/>
                  <a:sym typeface="Rubik"/>
                </a:rPr>
                <a:t>LOGO</a:t>
              </a: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1072</Words>
  <Application>Microsoft Office PowerPoint</Application>
  <PresentationFormat>Custom</PresentationFormat>
  <Paragraphs>267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Calibri</vt:lpstr>
      <vt:lpstr>Rubik Black</vt:lpstr>
      <vt:lpstr>Rubik SemiBold</vt:lpstr>
      <vt:lpstr>Rubik</vt:lpstr>
      <vt:lpstr>Rubik Medium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Terry</dc:creator>
  <cp:lastModifiedBy>terry watts</cp:lastModifiedBy>
  <cp:revision>1</cp:revision>
  <dcterms:created xsi:type="dcterms:W3CDTF">2006-08-16T00:00:00Z</dcterms:created>
  <dcterms:modified xsi:type="dcterms:W3CDTF">2025-09-25T06:23:15Z</dcterms:modified>
</cp:coreProperties>
</file>